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1430000" cy="14287500"/>
  <p:notesSz cx="6858000" cy="9144000"/>
  <p:embeddedFontLst>
    <p:embeddedFont>
      <p:font typeface="Raleway Semi-Bold" charset="1" panose="00000000000000000000"/>
      <p:regular r:id="rId32"/>
    </p:embeddedFont>
    <p:embeddedFont>
      <p:font typeface="Raleway Semi-Bold Italics" charset="1" panose="00000000000000000000"/>
      <p:regular r:id="rId33"/>
    </p:embeddedFont>
    <p:embeddedFont>
      <p:font typeface="Raleway Ultra-Bold" charset="1" panose="00000000000000000000"/>
      <p:regular r:id="rId34"/>
    </p:embeddedFont>
    <p:embeddedFont>
      <p:font typeface="Raleway Light" charset="1" panose="00000000000000000000"/>
      <p:regular r:id="rId35"/>
    </p:embeddedFont>
    <p:embeddedFont>
      <p:font typeface="Raleway Bold" charset="1" panose="00000000000000000000"/>
      <p:regular r:id="rId36"/>
    </p:embeddedFont>
    <p:embeddedFont>
      <p:font typeface="Raleway" charset="1" panose="00000000000000000000"/>
      <p:regular r:id="rId37"/>
    </p:embeddedFont>
    <p:embeddedFont>
      <p:font typeface="Raleway Bold Italics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47.png" Type="http://schemas.openxmlformats.org/officeDocument/2006/relationships/image"/><Relationship Id="rId6" Target="../media/image48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3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037" r="0" b="-1003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962447" y="3574793"/>
            <a:ext cx="5542188" cy="4272523"/>
          </a:xfrm>
          <a:custGeom>
            <a:avLst/>
            <a:gdLst/>
            <a:ahLst/>
            <a:cxnLst/>
            <a:rect r="r" b="b" t="t" l="l"/>
            <a:pathLst>
              <a:path h="4272523" w="5542188">
                <a:moveTo>
                  <a:pt x="0" y="0"/>
                </a:moveTo>
                <a:lnTo>
                  <a:pt x="5542188" y="0"/>
                </a:lnTo>
                <a:lnTo>
                  <a:pt x="5542188" y="4272523"/>
                </a:lnTo>
                <a:lnTo>
                  <a:pt x="0" y="4272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81773">
            <a:off x="999506" y="8372887"/>
            <a:ext cx="7686571" cy="1999375"/>
            <a:chOff x="0" y="0"/>
            <a:chExt cx="1822002" cy="473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22002" cy="473926"/>
            </a:xfrm>
            <a:custGeom>
              <a:avLst/>
              <a:gdLst/>
              <a:ahLst/>
              <a:cxnLst/>
              <a:rect r="r" b="b" t="t" l="l"/>
              <a:pathLst>
                <a:path h="473926" w="1822002">
                  <a:moveTo>
                    <a:pt x="0" y="0"/>
                  </a:moveTo>
                  <a:lnTo>
                    <a:pt x="1822002" y="0"/>
                  </a:lnTo>
                  <a:lnTo>
                    <a:pt x="1822002" y="473926"/>
                  </a:lnTo>
                  <a:lnTo>
                    <a:pt x="0" y="473926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822002" cy="4644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43000" y="3397131"/>
            <a:ext cx="1736258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Analysis 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000" y="4033849"/>
            <a:ext cx="7981485" cy="2290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7"/>
              </a:lnSpc>
            </a:pPr>
            <a:r>
              <a:rPr lang="en-US" sz="7936" i="true" b="true">
                <a:solidFill>
                  <a:srgbClr val="FFFFFF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Credit Card</a:t>
            </a:r>
          </a:p>
          <a:p>
            <a:pPr algn="l">
              <a:lnSpc>
                <a:spcPts val="896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43000" y="5155979"/>
            <a:ext cx="8454672" cy="3386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31"/>
              </a:lnSpc>
            </a:pPr>
            <a:r>
              <a:rPr lang="en-US" sz="11709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Spending </a:t>
            </a:r>
          </a:p>
          <a:p>
            <a:pPr algn="l">
              <a:lnSpc>
                <a:spcPts val="1323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436940" y="6858572"/>
            <a:ext cx="2811704" cy="141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26"/>
              </a:lnSpc>
            </a:pPr>
            <a:r>
              <a:rPr lang="en-US" sz="9669" i="true" b="true">
                <a:solidFill>
                  <a:srgbClr val="FFFFFF"/>
                </a:solidFill>
                <a:latin typeface="Raleway Semi-Bold Italics"/>
                <a:ea typeface="Raleway Semi-Bold Italics"/>
                <a:cs typeface="Raleway Semi-Bold Italics"/>
                <a:sym typeface="Raleway Semi-Bold Italics"/>
              </a:rPr>
              <a:t>in</a:t>
            </a:r>
          </a:p>
        </p:txBody>
      </p:sp>
      <p:sp>
        <p:nvSpPr>
          <p:cNvPr name="TextBox 12" id="12"/>
          <p:cNvSpPr txBox="true"/>
          <p:nvPr/>
        </p:nvSpPr>
        <p:spPr>
          <a:xfrm rot="-181773">
            <a:off x="2068190" y="8162783"/>
            <a:ext cx="8396460" cy="2190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63"/>
              </a:lnSpc>
            </a:pPr>
            <a:r>
              <a:rPr lang="en-US" sz="15011" b="true">
                <a:solidFill>
                  <a:srgbClr val="1E1A1B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INDIA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1140" y="12966855"/>
            <a:ext cx="2763893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USING MY 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13187" y="12966855"/>
            <a:ext cx="2568970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NILOY SAHA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01/26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0796" y="6761020"/>
            <a:ext cx="3771658" cy="1638972"/>
            <a:chOff x="0" y="0"/>
            <a:chExt cx="894023" cy="3884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4023" cy="388497"/>
            </a:xfrm>
            <a:custGeom>
              <a:avLst/>
              <a:gdLst/>
              <a:ahLst/>
              <a:cxnLst/>
              <a:rect r="r" b="b" t="t" l="l"/>
              <a:pathLst>
                <a:path h="388497" w="894023">
                  <a:moveTo>
                    <a:pt x="0" y="0"/>
                  </a:moveTo>
                  <a:lnTo>
                    <a:pt x="894023" y="0"/>
                  </a:lnTo>
                  <a:lnTo>
                    <a:pt x="894023" y="388497"/>
                  </a:lnTo>
                  <a:lnTo>
                    <a:pt x="0" y="388497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894023" cy="378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267311" y="6536577"/>
            <a:ext cx="5019689" cy="3024259"/>
            <a:chOff x="0" y="0"/>
            <a:chExt cx="1189852" cy="7168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89852" cy="716861"/>
            </a:xfrm>
            <a:custGeom>
              <a:avLst/>
              <a:gdLst/>
              <a:ahLst/>
              <a:cxnLst/>
              <a:rect r="r" b="b" t="t" l="l"/>
              <a:pathLst>
                <a:path h="716861" w="1189852">
                  <a:moveTo>
                    <a:pt x="0" y="0"/>
                  </a:moveTo>
                  <a:lnTo>
                    <a:pt x="1189852" y="0"/>
                  </a:lnTo>
                  <a:lnTo>
                    <a:pt x="1189852" y="716861"/>
                  </a:lnTo>
                  <a:lnTo>
                    <a:pt x="0" y="716861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89852" cy="707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4269090">
            <a:off x="3500921" y="7512077"/>
            <a:ext cx="1578557" cy="1526078"/>
          </a:xfrm>
          <a:custGeom>
            <a:avLst/>
            <a:gdLst/>
            <a:ahLst/>
            <a:cxnLst/>
            <a:rect r="r" b="b" t="t" l="l"/>
            <a:pathLst>
              <a:path h="1526078" w="1578557">
                <a:moveTo>
                  <a:pt x="0" y="0"/>
                </a:moveTo>
                <a:lnTo>
                  <a:pt x="1578556" y="0"/>
                </a:lnTo>
                <a:lnTo>
                  <a:pt x="1578556" y="1526078"/>
                </a:lnTo>
                <a:lnTo>
                  <a:pt x="0" y="152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2537" y="6885896"/>
            <a:ext cx="3482362" cy="1389220"/>
          </a:xfrm>
          <a:custGeom>
            <a:avLst/>
            <a:gdLst/>
            <a:ahLst/>
            <a:cxnLst/>
            <a:rect r="r" b="b" t="t" l="l"/>
            <a:pathLst>
              <a:path h="1389220" w="3482362">
                <a:moveTo>
                  <a:pt x="0" y="0"/>
                </a:moveTo>
                <a:lnTo>
                  <a:pt x="3482362" y="0"/>
                </a:lnTo>
                <a:lnTo>
                  <a:pt x="3482362" y="1389220"/>
                </a:lnTo>
                <a:lnTo>
                  <a:pt x="0" y="13892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873" t="0" r="-8069" b="-11479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410068" y="6642263"/>
            <a:ext cx="4687815" cy="2814169"/>
          </a:xfrm>
          <a:custGeom>
            <a:avLst/>
            <a:gdLst/>
            <a:ahLst/>
            <a:cxnLst/>
            <a:rect r="r" b="b" t="t" l="l"/>
            <a:pathLst>
              <a:path h="2814169" w="4687815">
                <a:moveTo>
                  <a:pt x="0" y="0"/>
                </a:moveTo>
                <a:lnTo>
                  <a:pt x="4687815" y="0"/>
                </a:lnTo>
                <a:lnTo>
                  <a:pt x="4687815" y="2814169"/>
                </a:lnTo>
                <a:lnTo>
                  <a:pt x="0" y="28141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0045" r="-7719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39039" y="3080656"/>
            <a:ext cx="9618829" cy="258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00" indent="-326900" lvl="1">
              <a:lnSpc>
                <a:spcPts val="3421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is evident that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female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customers primarily engage in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higher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volume transactions.  </a:t>
            </a:r>
          </a:p>
          <a:p>
            <a:pPr algn="l" marL="653800" indent="-326900" lvl="1">
              <a:lnSpc>
                <a:spcPts val="3421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High-value payments predominantly occur in Tier 1 cities such as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Bengaluru, Greater Mumbai, Ahmedabad, and Delhi.</a:t>
            </a:r>
          </a:p>
          <a:p>
            <a:pPr algn="l" marL="653800" indent="-326900" lvl="1">
              <a:lnSpc>
                <a:spcPts val="3421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type of transaction mostly made for bills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10/26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9039" y="6012702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Top 10 Cities with the Highest Total Amount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537" y="9975348"/>
            <a:ext cx="9618829" cy="87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00" indent="-326900" lvl="1">
              <a:lnSpc>
                <a:spcPts val="3421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majority of the top cities are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Tier-1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Tier-2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locations.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2537" y="3374768"/>
            <a:ext cx="4884026" cy="1638972"/>
            <a:chOff x="0" y="0"/>
            <a:chExt cx="1157695" cy="3884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57695" cy="388497"/>
            </a:xfrm>
            <a:custGeom>
              <a:avLst/>
              <a:gdLst/>
              <a:ahLst/>
              <a:cxnLst/>
              <a:rect r="r" b="b" t="t" l="l"/>
              <a:pathLst>
                <a:path h="388497" w="1157695">
                  <a:moveTo>
                    <a:pt x="0" y="0"/>
                  </a:moveTo>
                  <a:lnTo>
                    <a:pt x="1157695" y="0"/>
                  </a:lnTo>
                  <a:lnTo>
                    <a:pt x="1157695" y="388497"/>
                  </a:lnTo>
                  <a:lnTo>
                    <a:pt x="0" y="388497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157695" cy="378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26501" y="3538870"/>
            <a:ext cx="4689660" cy="1998969"/>
            <a:chOff x="0" y="0"/>
            <a:chExt cx="1111623" cy="4738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1623" cy="473830"/>
            </a:xfrm>
            <a:custGeom>
              <a:avLst/>
              <a:gdLst/>
              <a:ahLst/>
              <a:cxnLst/>
              <a:rect r="r" b="b" t="t" l="l"/>
              <a:pathLst>
                <a:path h="473830" w="1111623">
                  <a:moveTo>
                    <a:pt x="0" y="0"/>
                  </a:moveTo>
                  <a:lnTo>
                    <a:pt x="1111623" y="0"/>
                  </a:lnTo>
                  <a:lnTo>
                    <a:pt x="1111623" y="473830"/>
                  </a:lnTo>
                  <a:lnTo>
                    <a:pt x="0" y="473830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11623" cy="4643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104754">
            <a:off x="4565249" y="4250701"/>
            <a:ext cx="1578557" cy="1526078"/>
          </a:xfrm>
          <a:custGeom>
            <a:avLst/>
            <a:gdLst/>
            <a:ahLst/>
            <a:cxnLst/>
            <a:rect r="r" b="b" t="t" l="l"/>
            <a:pathLst>
              <a:path h="1526078" w="1578557">
                <a:moveTo>
                  <a:pt x="0" y="0"/>
                </a:moveTo>
                <a:lnTo>
                  <a:pt x="1578557" y="0"/>
                </a:lnTo>
                <a:lnTo>
                  <a:pt x="1578557" y="1526078"/>
                </a:lnTo>
                <a:lnTo>
                  <a:pt x="0" y="152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47768" y="3538870"/>
            <a:ext cx="4693563" cy="1310769"/>
          </a:xfrm>
          <a:custGeom>
            <a:avLst/>
            <a:gdLst/>
            <a:ahLst/>
            <a:cxnLst/>
            <a:rect r="r" b="b" t="t" l="l"/>
            <a:pathLst>
              <a:path h="1310769" w="4693563">
                <a:moveTo>
                  <a:pt x="0" y="0"/>
                </a:moveTo>
                <a:lnTo>
                  <a:pt x="4693564" y="0"/>
                </a:lnTo>
                <a:lnTo>
                  <a:pt x="4693564" y="1310769"/>
                </a:lnTo>
                <a:lnTo>
                  <a:pt x="0" y="13107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236" t="0" r="-14195" b="-15882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42403" y="3671411"/>
            <a:ext cx="4425369" cy="1733886"/>
          </a:xfrm>
          <a:custGeom>
            <a:avLst/>
            <a:gdLst/>
            <a:ahLst/>
            <a:cxnLst/>
            <a:rect r="r" b="b" t="t" l="l"/>
            <a:pathLst>
              <a:path h="1733886" w="4425369">
                <a:moveTo>
                  <a:pt x="0" y="0"/>
                </a:moveTo>
                <a:lnTo>
                  <a:pt x="4425369" y="0"/>
                </a:lnTo>
                <a:lnTo>
                  <a:pt x="4425369" y="1733886"/>
                </a:lnTo>
                <a:lnTo>
                  <a:pt x="0" y="17338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70136" r="-83808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11/26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2537" y="2728231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Different Cards and Their Top Two Cities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2537" y="6506025"/>
            <a:ext cx="10063624" cy="4700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00" indent="-326900" lvl="1">
              <a:lnSpc>
                <a:spcPts val="4724"/>
              </a:lnSpc>
              <a:buFont typeface="Arial"/>
              <a:buChar char="•"/>
            </a:pP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Gold cards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are predominantly utilized in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Delhi and Bengaluru.  </a:t>
            </a:r>
          </a:p>
          <a:p>
            <a:pPr algn="l" marL="653800" indent="-326900" lvl="1">
              <a:lnSpc>
                <a:spcPts val="4724"/>
              </a:lnSpc>
              <a:buFont typeface="Arial"/>
              <a:buChar char="•"/>
            </a:pP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Platinum cards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are primarily found in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Ahmedabad and Greater Mumbai.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</a:p>
          <a:p>
            <a:pPr algn="l" marL="653800" indent="-326900" lvl="1">
              <a:lnSpc>
                <a:spcPts val="4724"/>
              </a:lnSpc>
              <a:buFont typeface="Arial"/>
              <a:buChar char="•"/>
            </a:pP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Signature cards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are mainly popular in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Delhi and Bengaluru.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</a:p>
          <a:p>
            <a:pPr algn="l" marL="653800" indent="-326900" lvl="1">
              <a:lnSpc>
                <a:spcPts val="4724"/>
              </a:lnSpc>
              <a:buFont typeface="Arial"/>
              <a:buChar char="•"/>
            </a:pP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Silver cards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are frequently used in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Bengaluru and Greater Mumbai.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2537" y="3174758"/>
            <a:ext cx="3833478" cy="1994068"/>
            <a:chOff x="0" y="0"/>
            <a:chExt cx="908676" cy="47266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08676" cy="472668"/>
            </a:xfrm>
            <a:custGeom>
              <a:avLst/>
              <a:gdLst/>
              <a:ahLst/>
              <a:cxnLst/>
              <a:rect r="r" b="b" t="t" l="l"/>
              <a:pathLst>
                <a:path h="472668" w="908676">
                  <a:moveTo>
                    <a:pt x="0" y="0"/>
                  </a:moveTo>
                  <a:lnTo>
                    <a:pt x="908676" y="0"/>
                  </a:lnTo>
                  <a:lnTo>
                    <a:pt x="908676" y="472668"/>
                  </a:lnTo>
                  <a:lnTo>
                    <a:pt x="0" y="472668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908676" cy="463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70895" y="3174758"/>
            <a:ext cx="5301161" cy="2820353"/>
            <a:chOff x="0" y="0"/>
            <a:chExt cx="1256572" cy="6685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56572" cy="668528"/>
            </a:xfrm>
            <a:custGeom>
              <a:avLst/>
              <a:gdLst/>
              <a:ahLst/>
              <a:cxnLst/>
              <a:rect r="r" b="b" t="t" l="l"/>
              <a:pathLst>
                <a:path h="668528" w="1256572">
                  <a:moveTo>
                    <a:pt x="0" y="0"/>
                  </a:moveTo>
                  <a:lnTo>
                    <a:pt x="1256572" y="0"/>
                  </a:lnTo>
                  <a:lnTo>
                    <a:pt x="1256572" y="668528"/>
                  </a:lnTo>
                  <a:lnTo>
                    <a:pt x="0" y="668528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256572" cy="659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104754">
            <a:off x="4522216" y="4339431"/>
            <a:ext cx="1351059" cy="1306143"/>
          </a:xfrm>
          <a:custGeom>
            <a:avLst/>
            <a:gdLst/>
            <a:ahLst/>
            <a:cxnLst/>
            <a:rect r="r" b="b" t="t" l="l"/>
            <a:pathLst>
              <a:path h="1306143" w="1351059">
                <a:moveTo>
                  <a:pt x="0" y="0"/>
                </a:moveTo>
                <a:lnTo>
                  <a:pt x="1351059" y="0"/>
                </a:lnTo>
                <a:lnTo>
                  <a:pt x="1351059" y="1306143"/>
                </a:lnTo>
                <a:lnTo>
                  <a:pt x="0" y="130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2551" y="3285622"/>
            <a:ext cx="3513449" cy="1772341"/>
          </a:xfrm>
          <a:custGeom>
            <a:avLst/>
            <a:gdLst/>
            <a:ahLst/>
            <a:cxnLst/>
            <a:rect r="r" b="b" t="t" l="l"/>
            <a:pathLst>
              <a:path h="1772341" w="3513449">
                <a:moveTo>
                  <a:pt x="0" y="0"/>
                </a:moveTo>
                <a:lnTo>
                  <a:pt x="3513449" y="0"/>
                </a:lnTo>
                <a:lnTo>
                  <a:pt x="3513449" y="1772341"/>
                </a:lnTo>
                <a:lnTo>
                  <a:pt x="0" y="1772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866" t="0" r="-39256" b="-14203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13883" y="3282410"/>
            <a:ext cx="4987597" cy="2605050"/>
          </a:xfrm>
          <a:custGeom>
            <a:avLst/>
            <a:gdLst/>
            <a:ahLst/>
            <a:cxnLst/>
            <a:rect r="r" b="b" t="t" l="l"/>
            <a:pathLst>
              <a:path h="2605050" w="4987597">
                <a:moveTo>
                  <a:pt x="0" y="0"/>
                </a:moveTo>
                <a:lnTo>
                  <a:pt x="4987597" y="0"/>
                </a:lnTo>
                <a:lnTo>
                  <a:pt x="4987597" y="2605050"/>
                </a:lnTo>
                <a:lnTo>
                  <a:pt x="0" y="2605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11778" r="-11223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78271" y="9617360"/>
            <a:ext cx="4692625" cy="1246085"/>
            <a:chOff x="0" y="0"/>
            <a:chExt cx="1112326" cy="29536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12326" cy="295368"/>
            </a:xfrm>
            <a:custGeom>
              <a:avLst/>
              <a:gdLst/>
              <a:ahLst/>
              <a:cxnLst/>
              <a:rect r="r" b="b" t="t" l="l"/>
              <a:pathLst>
                <a:path h="295368" w="1112326">
                  <a:moveTo>
                    <a:pt x="0" y="0"/>
                  </a:moveTo>
                  <a:lnTo>
                    <a:pt x="1112326" y="0"/>
                  </a:lnTo>
                  <a:lnTo>
                    <a:pt x="1112326" y="295368"/>
                  </a:lnTo>
                  <a:lnTo>
                    <a:pt x="0" y="295368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112326" cy="285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19578" y="9722135"/>
            <a:ext cx="4395422" cy="1005204"/>
          </a:xfrm>
          <a:custGeom>
            <a:avLst/>
            <a:gdLst/>
            <a:ahLst/>
            <a:cxnLst/>
            <a:rect r="r" b="b" t="t" l="l"/>
            <a:pathLst>
              <a:path h="1005204" w="4395422">
                <a:moveTo>
                  <a:pt x="0" y="0"/>
                </a:moveTo>
                <a:lnTo>
                  <a:pt x="4395422" y="0"/>
                </a:lnTo>
                <a:lnTo>
                  <a:pt x="4395422" y="1005203"/>
                </a:lnTo>
                <a:lnTo>
                  <a:pt x="0" y="1005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2243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43000" y="9059969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Gender and Their Most Preferred Card Types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542575" y="9614523"/>
            <a:ext cx="4458905" cy="2091123"/>
            <a:chOff x="0" y="0"/>
            <a:chExt cx="1056926" cy="4956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6926" cy="495674"/>
            </a:xfrm>
            <a:custGeom>
              <a:avLst/>
              <a:gdLst/>
              <a:ahLst/>
              <a:cxnLst/>
              <a:rect r="r" b="b" t="t" l="l"/>
              <a:pathLst>
                <a:path h="495674" w="1056926">
                  <a:moveTo>
                    <a:pt x="0" y="0"/>
                  </a:moveTo>
                  <a:lnTo>
                    <a:pt x="1056926" y="0"/>
                  </a:lnTo>
                  <a:lnTo>
                    <a:pt x="1056926" y="495674"/>
                  </a:lnTo>
                  <a:lnTo>
                    <a:pt x="0" y="495674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056926" cy="486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6680701" y="9741040"/>
            <a:ext cx="4210241" cy="1812740"/>
          </a:xfrm>
          <a:custGeom>
            <a:avLst/>
            <a:gdLst/>
            <a:ahLst/>
            <a:cxnLst/>
            <a:rect r="r" b="b" t="t" l="l"/>
            <a:pathLst>
              <a:path h="1812740" w="4210241">
                <a:moveTo>
                  <a:pt x="0" y="0"/>
                </a:moveTo>
                <a:lnTo>
                  <a:pt x="4210242" y="0"/>
                </a:lnTo>
                <a:lnTo>
                  <a:pt x="4210242" y="1812740"/>
                </a:lnTo>
                <a:lnTo>
                  <a:pt x="0" y="18127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557" t="-305693" r="-230817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12/26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2537" y="2561544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Common purposes for using credit cards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3188" y="5966536"/>
            <a:ext cx="10063624" cy="2912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00" indent="-326900" lvl="1">
              <a:lnSpc>
                <a:spcPts val="3876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Users most frequently utilize cards for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food purchases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 </a:t>
            </a:r>
          </a:p>
          <a:p>
            <a:pPr algn="l" marL="653800" indent="-326900" lvl="1">
              <a:lnSpc>
                <a:spcPts val="3876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Following that, cards are used for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fuel, bills, entertainment, and groceries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 </a:t>
            </a:r>
          </a:p>
          <a:p>
            <a:pPr algn="l" marL="653800" indent="-326900" lvl="1">
              <a:lnSpc>
                <a:spcPts val="3876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However, there is a significant gap in card usage for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travel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expenses.  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3104754">
            <a:off x="4935952" y="10210373"/>
            <a:ext cx="1351059" cy="1306143"/>
          </a:xfrm>
          <a:custGeom>
            <a:avLst/>
            <a:gdLst/>
            <a:ahLst/>
            <a:cxnLst/>
            <a:rect r="r" b="b" t="t" l="l"/>
            <a:pathLst>
              <a:path h="1306143" w="1351059">
                <a:moveTo>
                  <a:pt x="0" y="0"/>
                </a:moveTo>
                <a:lnTo>
                  <a:pt x="1351059" y="0"/>
                </a:lnTo>
                <a:lnTo>
                  <a:pt x="1351059" y="1306143"/>
                </a:lnTo>
                <a:lnTo>
                  <a:pt x="0" y="130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79670" y="11006319"/>
            <a:ext cx="4333960" cy="96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00" indent="-326900" lvl="1">
              <a:lnSpc>
                <a:spcPts val="3876"/>
              </a:lnSpc>
              <a:buFont typeface="Arial"/>
              <a:buChar char="•"/>
            </a:pPr>
            <a:r>
              <a:rPr lang="en-US" b="true" sz="3028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Female = Silver</a:t>
            </a:r>
          </a:p>
          <a:p>
            <a:pPr algn="l" marL="653800" indent="-326900" lvl="1">
              <a:lnSpc>
                <a:spcPts val="3876"/>
              </a:lnSpc>
              <a:buFont typeface="Arial"/>
              <a:buChar char="•"/>
            </a:pPr>
            <a:r>
              <a:rPr lang="en-US" b="true" sz="3028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Male=Platinum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5823" y="3724939"/>
            <a:ext cx="4764571" cy="2145828"/>
            <a:chOff x="0" y="0"/>
            <a:chExt cx="1129380" cy="5086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9380" cy="508641"/>
            </a:xfrm>
            <a:custGeom>
              <a:avLst/>
              <a:gdLst/>
              <a:ahLst/>
              <a:cxnLst/>
              <a:rect r="r" b="b" t="t" l="l"/>
              <a:pathLst>
                <a:path h="508641" w="1129380">
                  <a:moveTo>
                    <a:pt x="0" y="0"/>
                  </a:moveTo>
                  <a:lnTo>
                    <a:pt x="1129380" y="0"/>
                  </a:lnTo>
                  <a:lnTo>
                    <a:pt x="1129380" y="508641"/>
                  </a:lnTo>
                  <a:lnTo>
                    <a:pt x="0" y="508641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129380" cy="499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10249" y="3810664"/>
            <a:ext cx="4905913" cy="2022003"/>
            <a:chOff x="0" y="0"/>
            <a:chExt cx="1162883" cy="4792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2883" cy="479290"/>
            </a:xfrm>
            <a:custGeom>
              <a:avLst/>
              <a:gdLst/>
              <a:ahLst/>
              <a:cxnLst/>
              <a:rect r="r" b="b" t="t" l="l"/>
              <a:pathLst>
                <a:path h="479290" w="1162883">
                  <a:moveTo>
                    <a:pt x="0" y="0"/>
                  </a:moveTo>
                  <a:lnTo>
                    <a:pt x="1162883" y="0"/>
                  </a:lnTo>
                  <a:lnTo>
                    <a:pt x="1162883" y="479290"/>
                  </a:lnTo>
                  <a:lnTo>
                    <a:pt x="0" y="479290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62883" cy="4697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6009" y="6480367"/>
            <a:ext cx="4762463" cy="2168265"/>
            <a:chOff x="0" y="0"/>
            <a:chExt cx="1128880" cy="51395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28880" cy="513959"/>
            </a:xfrm>
            <a:custGeom>
              <a:avLst/>
              <a:gdLst/>
              <a:ahLst/>
              <a:cxnLst/>
              <a:rect r="r" b="b" t="t" l="l"/>
              <a:pathLst>
                <a:path h="513959" w="1128880">
                  <a:moveTo>
                    <a:pt x="0" y="0"/>
                  </a:moveTo>
                  <a:lnTo>
                    <a:pt x="1128880" y="0"/>
                  </a:lnTo>
                  <a:lnTo>
                    <a:pt x="1128880" y="513959"/>
                  </a:lnTo>
                  <a:lnTo>
                    <a:pt x="0" y="513959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128880" cy="50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99528" y="3877339"/>
            <a:ext cx="4397162" cy="1822865"/>
          </a:xfrm>
          <a:custGeom>
            <a:avLst/>
            <a:gdLst/>
            <a:ahLst/>
            <a:cxnLst/>
            <a:rect r="r" b="b" t="t" l="l"/>
            <a:pathLst>
              <a:path h="1822865" w="4397162">
                <a:moveTo>
                  <a:pt x="0" y="0"/>
                </a:moveTo>
                <a:lnTo>
                  <a:pt x="4397161" y="0"/>
                </a:lnTo>
                <a:lnTo>
                  <a:pt x="4397161" y="1822865"/>
                </a:lnTo>
                <a:lnTo>
                  <a:pt x="0" y="18228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76" t="0" r="-249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48169" y="3982114"/>
            <a:ext cx="4619603" cy="1627633"/>
          </a:xfrm>
          <a:custGeom>
            <a:avLst/>
            <a:gdLst/>
            <a:ahLst/>
            <a:cxnLst/>
            <a:rect r="r" b="b" t="t" l="l"/>
            <a:pathLst>
              <a:path h="1627633" w="4619603">
                <a:moveTo>
                  <a:pt x="0" y="0"/>
                </a:moveTo>
                <a:lnTo>
                  <a:pt x="4619603" y="0"/>
                </a:lnTo>
                <a:lnTo>
                  <a:pt x="4619603" y="1627634"/>
                </a:lnTo>
                <a:lnTo>
                  <a:pt x="0" y="16276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022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3000" y="6609133"/>
            <a:ext cx="4468482" cy="1845051"/>
          </a:xfrm>
          <a:custGeom>
            <a:avLst/>
            <a:gdLst/>
            <a:ahLst/>
            <a:cxnLst/>
            <a:rect r="r" b="b" t="t" l="l"/>
            <a:pathLst>
              <a:path h="1845051" w="4468482">
                <a:moveTo>
                  <a:pt x="0" y="0"/>
                </a:moveTo>
                <a:lnTo>
                  <a:pt x="4468482" y="0"/>
                </a:lnTo>
                <a:lnTo>
                  <a:pt x="4468482" y="1845050"/>
                </a:lnTo>
                <a:lnTo>
                  <a:pt x="0" y="1845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952716" y="6480367"/>
            <a:ext cx="5187707" cy="2168265"/>
            <a:chOff x="0" y="0"/>
            <a:chExt cx="1229679" cy="51395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29679" cy="513959"/>
            </a:xfrm>
            <a:custGeom>
              <a:avLst/>
              <a:gdLst/>
              <a:ahLst/>
              <a:cxnLst/>
              <a:rect r="r" b="b" t="t" l="l"/>
              <a:pathLst>
                <a:path h="513959" w="1229679">
                  <a:moveTo>
                    <a:pt x="0" y="0"/>
                  </a:moveTo>
                  <a:lnTo>
                    <a:pt x="1229679" y="0"/>
                  </a:lnTo>
                  <a:lnTo>
                    <a:pt x="1229679" y="513959"/>
                  </a:lnTo>
                  <a:lnTo>
                    <a:pt x="0" y="513959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1229679" cy="504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110249" y="6643030"/>
            <a:ext cx="4872642" cy="1777255"/>
          </a:xfrm>
          <a:custGeom>
            <a:avLst/>
            <a:gdLst/>
            <a:ahLst/>
            <a:cxnLst/>
            <a:rect r="r" b="b" t="t" l="l"/>
            <a:pathLst>
              <a:path h="1777255" w="4872642">
                <a:moveTo>
                  <a:pt x="0" y="0"/>
                </a:moveTo>
                <a:lnTo>
                  <a:pt x="4872641" y="0"/>
                </a:lnTo>
                <a:lnTo>
                  <a:pt x="4872641" y="1777255"/>
                </a:lnTo>
                <a:lnTo>
                  <a:pt x="0" y="1777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52537" y="9386997"/>
            <a:ext cx="4762463" cy="2113573"/>
            <a:chOff x="0" y="0"/>
            <a:chExt cx="1128880" cy="50099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880" cy="500995"/>
            </a:xfrm>
            <a:custGeom>
              <a:avLst/>
              <a:gdLst/>
              <a:ahLst/>
              <a:cxnLst/>
              <a:rect r="r" b="b" t="t" l="l"/>
              <a:pathLst>
                <a:path h="500995" w="1128880">
                  <a:moveTo>
                    <a:pt x="0" y="0"/>
                  </a:moveTo>
                  <a:lnTo>
                    <a:pt x="1128880" y="0"/>
                  </a:lnTo>
                  <a:lnTo>
                    <a:pt x="1128880" y="500995"/>
                  </a:lnTo>
                  <a:lnTo>
                    <a:pt x="0" y="500995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9525"/>
              <a:ext cx="1128880" cy="491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43000" y="9547671"/>
            <a:ext cx="4353689" cy="1718932"/>
          </a:xfrm>
          <a:custGeom>
            <a:avLst/>
            <a:gdLst/>
            <a:ahLst/>
            <a:cxnLst/>
            <a:rect r="r" b="b" t="t" l="l"/>
            <a:pathLst>
              <a:path h="1718932" w="4353689">
                <a:moveTo>
                  <a:pt x="0" y="0"/>
                </a:moveTo>
                <a:lnTo>
                  <a:pt x="4353689" y="0"/>
                </a:lnTo>
                <a:lnTo>
                  <a:pt x="4353689" y="1718933"/>
                </a:lnTo>
                <a:lnTo>
                  <a:pt x="0" y="17189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52716" y="8871573"/>
            <a:ext cx="5323628" cy="339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00" indent="-326900" lvl="1">
              <a:lnSpc>
                <a:spcPts val="3876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most of the purposes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silver card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is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mostly used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my users</a:t>
            </a:r>
          </a:p>
          <a:p>
            <a:pPr algn="l" marL="653800" indent="-326900" lvl="1">
              <a:lnSpc>
                <a:spcPts val="3876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Platinum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cards consistently show the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highest average spending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62297" y="5870767"/>
            <a:ext cx="3401217" cy="44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9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For fuel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13/26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2537" y="2561544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Different purpose and its favourite card type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2537" y="3138974"/>
            <a:ext cx="3401217" cy="44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970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For travel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076978" y="3243749"/>
            <a:ext cx="4939184" cy="44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9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For entertainment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52537" y="5913452"/>
            <a:ext cx="3401217" cy="44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9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For billing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2478" y="8781982"/>
            <a:ext cx="3401217" cy="445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6"/>
              </a:lnSpc>
            </a:pPr>
            <a:r>
              <a:rPr lang="en-US" sz="29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For food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2537" y="3823784"/>
            <a:ext cx="9473370" cy="1552202"/>
            <a:chOff x="0" y="0"/>
            <a:chExt cx="2245540" cy="3679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5540" cy="367929"/>
            </a:xfrm>
            <a:custGeom>
              <a:avLst/>
              <a:gdLst/>
              <a:ahLst/>
              <a:cxnLst/>
              <a:rect r="r" b="b" t="t" l="l"/>
              <a:pathLst>
                <a:path h="367929" w="2245540">
                  <a:moveTo>
                    <a:pt x="0" y="0"/>
                  </a:moveTo>
                  <a:lnTo>
                    <a:pt x="2245540" y="0"/>
                  </a:lnTo>
                  <a:lnTo>
                    <a:pt x="2245540" y="367929"/>
                  </a:lnTo>
                  <a:lnTo>
                    <a:pt x="0" y="367929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245540" cy="358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7125785">
            <a:off x="4907622" y="5075340"/>
            <a:ext cx="1351059" cy="1306143"/>
          </a:xfrm>
          <a:custGeom>
            <a:avLst/>
            <a:gdLst/>
            <a:ahLst/>
            <a:cxnLst/>
            <a:rect r="r" b="b" t="t" l="l"/>
            <a:pathLst>
              <a:path h="1306143" w="1351059">
                <a:moveTo>
                  <a:pt x="0" y="0"/>
                </a:moveTo>
                <a:lnTo>
                  <a:pt x="1351058" y="0"/>
                </a:lnTo>
                <a:lnTo>
                  <a:pt x="1351058" y="1306143"/>
                </a:lnTo>
                <a:lnTo>
                  <a:pt x="0" y="130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5989" y="3962476"/>
            <a:ext cx="9144000" cy="1280160"/>
          </a:xfrm>
          <a:custGeom>
            <a:avLst/>
            <a:gdLst/>
            <a:ahLst/>
            <a:cxnLst/>
            <a:rect r="r" b="b" t="t" l="l"/>
            <a:pathLst>
              <a:path h="1280160" w="9144000">
                <a:moveTo>
                  <a:pt x="0" y="0"/>
                </a:moveTo>
                <a:lnTo>
                  <a:pt x="9144000" y="0"/>
                </a:lnTo>
                <a:lnTo>
                  <a:pt x="9144000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06" r="0" b="-20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52537" y="5728411"/>
            <a:ext cx="3580486" cy="2483608"/>
            <a:chOff x="0" y="0"/>
            <a:chExt cx="848708" cy="5887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8708" cy="588707"/>
            </a:xfrm>
            <a:custGeom>
              <a:avLst/>
              <a:gdLst/>
              <a:ahLst/>
              <a:cxnLst/>
              <a:rect r="r" b="b" t="t" l="l"/>
              <a:pathLst>
                <a:path h="588707" w="848708">
                  <a:moveTo>
                    <a:pt x="0" y="0"/>
                  </a:moveTo>
                  <a:lnTo>
                    <a:pt x="848708" y="0"/>
                  </a:lnTo>
                  <a:lnTo>
                    <a:pt x="848708" y="588707"/>
                  </a:lnTo>
                  <a:lnTo>
                    <a:pt x="0" y="588707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848708" cy="5791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64923" y="5865019"/>
            <a:ext cx="3355714" cy="2210394"/>
          </a:xfrm>
          <a:custGeom>
            <a:avLst/>
            <a:gdLst/>
            <a:ahLst/>
            <a:cxnLst/>
            <a:rect r="r" b="b" t="t" l="l"/>
            <a:pathLst>
              <a:path h="2210394" w="3355714">
                <a:moveTo>
                  <a:pt x="0" y="0"/>
                </a:moveTo>
                <a:lnTo>
                  <a:pt x="3355714" y="0"/>
                </a:lnTo>
                <a:lnTo>
                  <a:pt x="3355714" y="2210393"/>
                </a:lnTo>
                <a:lnTo>
                  <a:pt x="0" y="22103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827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965759" y="5709361"/>
            <a:ext cx="3618298" cy="2502658"/>
            <a:chOff x="0" y="0"/>
            <a:chExt cx="857671" cy="5932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671" cy="593223"/>
            </a:xfrm>
            <a:custGeom>
              <a:avLst/>
              <a:gdLst/>
              <a:ahLst/>
              <a:cxnLst/>
              <a:rect r="r" b="b" t="t" l="l"/>
              <a:pathLst>
                <a:path h="593223" w="857671">
                  <a:moveTo>
                    <a:pt x="0" y="0"/>
                  </a:moveTo>
                  <a:lnTo>
                    <a:pt x="857671" y="0"/>
                  </a:lnTo>
                  <a:lnTo>
                    <a:pt x="857671" y="593223"/>
                  </a:lnTo>
                  <a:lnTo>
                    <a:pt x="0" y="593223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857671" cy="583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6133800" y="5825562"/>
            <a:ext cx="3315571" cy="2240743"/>
          </a:xfrm>
          <a:custGeom>
            <a:avLst/>
            <a:gdLst/>
            <a:ahLst/>
            <a:cxnLst/>
            <a:rect r="r" b="b" t="t" l="l"/>
            <a:pathLst>
              <a:path h="2240743" w="3315571">
                <a:moveTo>
                  <a:pt x="0" y="0"/>
                </a:moveTo>
                <a:lnTo>
                  <a:pt x="3315571" y="0"/>
                </a:lnTo>
                <a:lnTo>
                  <a:pt x="3315571" y="2240743"/>
                </a:lnTo>
                <a:lnTo>
                  <a:pt x="0" y="224074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52537" y="8383470"/>
            <a:ext cx="3580486" cy="2759547"/>
            <a:chOff x="0" y="0"/>
            <a:chExt cx="848708" cy="65411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48708" cy="654115"/>
            </a:xfrm>
            <a:custGeom>
              <a:avLst/>
              <a:gdLst/>
              <a:ahLst/>
              <a:cxnLst/>
              <a:rect r="r" b="b" t="t" l="l"/>
              <a:pathLst>
                <a:path h="654115" w="848708">
                  <a:moveTo>
                    <a:pt x="0" y="0"/>
                  </a:moveTo>
                  <a:lnTo>
                    <a:pt x="848708" y="0"/>
                  </a:lnTo>
                  <a:lnTo>
                    <a:pt x="848708" y="654115"/>
                  </a:lnTo>
                  <a:lnTo>
                    <a:pt x="0" y="654115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848708" cy="644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59070" y="8526345"/>
            <a:ext cx="3167420" cy="2516240"/>
          </a:xfrm>
          <a:custGeom>
            <a:avLst/>
            <a:gdLst/>
            <a:ahLst/>
            <a:cxnLst/>
            <a:rect r="r" b="b" t="t" l="l"/>
            <a:pathLst>
              <a:path h="2516240" w="3167420">
                <a:moveTo>
                  <a:pt x="0" y="0"/>
                </a:moveTo>
                <a:lnTo>
                  <a:pt x="3167420" y="0"/>
                </a:lnTo>
                <a:lnTo>
                  <a:pt x="3167420" y="2516240"/>
                </a:lnTo>
                <a:lnTo>
                  <a:pt x="0" y="25162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82" t="0" r="-582" b="-968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6003571" y="8428045"/>
            <a:ext cx="3672465" cy="2759547"/>
            <a:chOff x="0" y="0"/>
            <a:chExt cx="870510" cy="65411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0510" cy="654115"/>
            </a:xfrm>
            <a:custGeom>
              <a:avLst/>
              <a:gdLst/>
              <a:ahLst/>
              <a:cxnLst/>
              <a:rect r="r" b="b" t="t" l="l"/>
              <a:pathLst>
                <a:path h="654115" w="870510">
                  <a:moveTo>
                    <a:pt x="0" y="0"/>
                  </a:moveTo>
                  <a:lnTo>
                    <a:pt x="870510" y="0"/>
                  </a:lnTo>
                  <a:lnTo>
                    <a:pt x="870510" y="654115"/>
                  </a:lnTo>
                  <a:lnTo>
                    <a:pt x="0" y="654115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870510" cy="644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6133800" y="8526345"/>
            <a:ext cx="3390527" cy="2516240"/>
          </a:xfrm>
          <a:custGeom>
            <a:avLst/>
            <a:gdLst/>
            <a:ahLst/>
            <a:cxnLst/>
            <a:rect r="r" b="b" t="t" l="l"/>
            <a:pathLst>
              <a:path h="2516240" w="3390527">
                <a:moveTo>
                  <a:pt x="0" y="0"/>
                </a:moveTo>
                <a:lnTo>
                  <a:pt x="3390527" y="0"/>
                </a:lnTo>
                <a:lnTo>
                  <a:pt x="3390527" y="2516240"/>
                </a:lnTo>
                <a:lnTo>
                  <a:pt x="0" y="25162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14/26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2537" y="2561544"/>
            <a:ext cx="10219520" cy="109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Cities and their highest Amounts for Various Purposes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9057162">
            <a:off x="4131823" y="5364830"/>
            <a:ext cx="1351059" cy="1306143"/>
          </a:xfrm>
          <a:custGeom>
            <a:avLst/>
            <a:gdLst/>
            <a:ahLst/>
            <a:cxnLst/>
            <a:rect r="r" b="b" t="t" l="l"/>
            <a:pathLst>
              <a:path h="1306143" w="1351059">
                <a:moveTo>
                  <a:pt x="0" y="0"/>
                </a:moveTo>
                <a:lnTo>
                  <a:pt x="1351059" y="0"/>
                </a:lnTo>
                <a:lnTo>
                  <a:pt x="1351059" y="1306143"/>
                </a:lnTo>
                <a:lnTo>
                  <a:pt x="0" y="13061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8086" y="2753828"/>
            <a:ext cx="5318958" cy="4212659"/>
            <a:chOff x="0" y="0"/>
            <a:chExt cx="1260790" cy="9985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60790" cy="998556"/>
            </a:xfrm>
            <a:custGeom>
              <a:avLst/>
              <a:gdLst/>
              <a:ahLst/>
              <a:cxnLst/>
              <a:rect r="r" b="b" t="t" l="l"/>
              <a:pathLst>
                <a:path h="998556" w="1260790">
                  <a:moveTo>
                    <a:pt x="0" y="0"/>
                  </a:moveTo>
                  <a:lnTo>
                    <a:pt x="1260790" y="0"/>
                  </a:lnTo>
                  <a:lnTo>
                    <a:pt x="1260790" y="998556"/>
                  </a:lnTo>
                  <a:lnTo>
                    <a:pt x="0" y="998556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260790" cy="989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2834" y="2907254"/>
            <a:ext cx="4949463" cy="3905806"/>
          </a:xfrm>
          <a:custGeom>
            <a:avLst/>
            <a:gdLst/>
            <a:ahLst/>
            <a:cxnLst/>
            <a:rect r="r" b="b" t="t" l="l"/>
            <a:pathLst>
              <a:path h="3905806" w="4949463">
                <a:moveTo>
                  <a:pt x="0" y="0"/>
                </a:moveTo>
                <a:lnTo>
                  <a:pt x="4949463" y="0"/>
                </a:lnTo>
                <a:lnTo>
                  <a:pt x="4949463" y="3905806"/>
                </a:lnTo>
                <a:lnTo>
                  <a:pt x="0" y="39058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15/26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3260" y="7067320"/>
            <a:ext cx="10143481" cy="5133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990" indent="-320495" lvl="1">
              <a:lnSpc>
                <a:spcPts val="4542"/>
              </a:lnSpc>
              <a:buFont typeface="Arial"/>
              <a:buChar char="•"/>
            </a:pP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Chennai 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spends the </a:t>
            </a: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most on travel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among all cities.</a:t>
            </a:r>
          </a:p>
          <a:p>
            <a:pPr algn="l" marL="640990" indent="-320495" lvl="1">
              <a:lnSpc>
                <a:spcPts val="4542"/>
              </a:lnSpc>
              <a:buFont typeface="Arial"/>
              <a:buChar char="•"/>
            </a:pP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Ahmedabad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leads in </a:t>
            </a: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entertainment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spending.</a:t>
            </a:r>
          </a:p>
          <a:p>
            <a:pPr algn="l" marL="640990" indent="-320495" lvl="1">
              <a:lnSpc>
                <a:spcPts val="4542"/>
              </a:lnSpc>
              <a:buFont typeface="Arial"/>
              <a:buChar char="•"/>
            </a:pP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Greater Mumbai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records the </a:t>
            </a: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highest billing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amount.</a:t>
            </a:r>
          </a:p>
          <a:p>
            <a:pPr algn="l" marL="640990" indent="-320495" lvl="1">
              <a:lnSpc>
                <a:spcPts val="4542"/>
              </a:lnSpc>
              <a:buFont typeface="Arial"/>
              <a:buChar char="•"/>
            </a:pP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Bengaluru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spends the most on </a:t>
            </a: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food 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transactions.</a:t>
            </a:r>
          </a:p>
          <a:p>
            <a:pPr algn="l" marL="640990" indent="-320495" lvl="1">
              <a:lnSpc>
                <a:spcPts val="4542"/>
              </a:lnSpc>
              <a:buFont typeface="Arial"/>
              <a:buChar char="•"/>
            </a:pP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Bengaluru 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also leads in </a:t>
            </a: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fuel-related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spending.</a:t>
            </a:r>
          </a:p>
          <a:p>
            <a:pPr algn="l" marL="640990" indent="-320495" lvl="1">
              <a:lnSpc>
                <a:spcPts val="4542"/>
              </a:lnSpc>
              <a:buFont typeface="Arial"/>
              <a:buChar char="•"/>
            </a:pP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Tier-1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metros lead in entertainment, billing, food and fuel spending, while travel spending is highest in </a:t>
            </a:r>
            <a:r>
              <a:rPr lang="en-US" b="true" sz="296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Tier-2</a:t>
            </a:r>
            <a:r>
              <a:rPr lang="en-US" sz="29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cities like Chennai, Jaipur and Kanpur.</a:t>
            </a:r>
          </a:p>
          <a:p>
            <a:pPr algn="l">
              <a:lnSpc>
                <a:spcPts val="4542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2537" y="3374768"/>
            <a:ext cx="3874373" cy="4776738"/>
            <a:chOff x="0" y="0"/>
            <a:chExt cx="918370" cy="11322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8370" cy="1132264"/>
            </a:xfrm>
            <a:custGeom>
              <a:avLst/>
              <a:gdLst/>
              <a:ahLst/>
              <a:cxnLst/>
              <a:rect r="r" b="b" t="t" l="l"/>
              <a:pathLst>
                <a:path h="1132264" w="918370">
                  <a:moveTo>
                    <a:pt x="0" y="0"/>
                  </a:moveTo>
                  <a:lnTo>
                    <a:pt x="918370" y="0"/>
                  </a:lnTo>
                  <a:lnTo>
                    <a:pt x="918370" y="1132264"/>
                  </a:lnTo>
                  <a:lnTo>
                    <a:pt x="0" y="1132264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918370" cy="11227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354527" y="3374768"/>
            <a:ext cx="4743356" cy="5105938"/>
            <a:chOff x="0" y="0"/>
            <a:chExt cx="1124351" cy="12102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4351" cy="1210296"/>
            </a:xfrm>
            <a:custGeom>
              <a:avLst/>
              <a:gdLst/>
              <a:ahLst/>
              <a:cxnLst/>
              <a:rect r="r" b="b" t="t" l="l"/>
              <a:pathLst>
                <a:path h="1210296" w="1124351">
                  <a:moveTo>
                    <a:pt x="0" y="0"/>
                  </a:moveTo>
                  <a:lnTo>
                    <a:pt x="1124351" y="0"/>
                  </a:lnTo>
                  <a:lnTo>
                    <a:pt x="1124351" y="1210296"/>
                  </a:lnTo>
                  <a:lnTo>
                    <a:pt x="0" y="1210296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124351" cy="1200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104754">
            <a:off x="3335755" y="7472945"/>
            <a:ext cx="1578557" cy="1526078"/>
          </a:xfrm>
          <a:custGeom>
            <a:avLst/>
            <a:gdLst/>
            <a:ahLst/>
            <a:cxnLst/>
            <a:rect r="r" b="b" t="t" l="l"/>
            <a:pathLst>
              <a:path h="1526078" w="1578557">
                <a:moveTo>
                  <a:pt x="0" y="0"/>
                </a:moveTo>
                <a:lnTo>
                  <a:pt x="1578556" y="0"/>
                </a:lnTo>
                <a:lnTo>
                  <a:pt x="1578556" y="1526078"/>
                </a:lnTo>
                <a:lnTo>
                  <a:pt x="0" y="152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8271" y="3536693"/>
            <a:ext cx="3422563" cy="4441373"/>
          </a:xfrm>
          <a:custGeom>
            <a:avLst/>
            <a:gdLst/>
            <a:ahLst/>
            <a:cxnLst/>
            <a:rect r="r" b="b" t="t" l="l"/>
            <a:pathLst>
              <a:path h="4441373" w="3422563">
                <a:moveTo>
                  <a:pt x="0" y="0"/>
                </a:moveTo>
                <a:lnTo>
                  <a:pt x="3422563" y="0"/>
                </a:lnTo>
                <a:lnTo>
                  <a:pt x="3422563" y="4441373"/>
                </a:lnTo>
                <a:lnTo>
                  <a:pt x="0" y="4441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028" t="-6842" r="-7635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558047" y="3536693"/>
            <a:ext cx="4328912" cy="4786255"/>
          </a:xfrm>
          <a:custGeom>
            <a:avLst/>
            <a:gdLst/>
            <a:ahLst/>
            <a:cxnLst/>
            <a:rect r="r" b="b" t="t" l="l"/>
            <a:pathLst>
              <a:path h="4786255" w="4328912">
                <a:moveTo>
                  <a:pt x="0" y="0"/>
                </a:moveTo>
                <a:lnTo>
                  <a:pt x="4328913" y="0"/>
                </a:lnTo>
                <a:lnTo>
                  <a:pt x="4328913" y="4786255"/>
                </a:lnTo>
                <a:lnTo>
                  <a:pt x="0" y="47862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57" t="0" r="-2276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16/26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2537" y="2728231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Top 10 Cities and Their Card Preferences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3322" y="8449094"/>
            <a:ext cx="10108735" cy="395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899" indent="-322950" lvl="1">
              <a:lnSpc>
                <a:spcPts val="5295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Ahmedabad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Silver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card is most used, followed closely by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Platinum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645899" indent="-322950" lvl="1">
              <a:lnSpc>
                <a:spcPts val="5295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Bengaluru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Silver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leads with high usage, followed by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Signature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645899" indent="-322950" lvl="1">
              <a:lnSpc>
                <a:spcPts val="5295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Chennai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Gold and Signature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are used almost equally.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9578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17/26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274" y="3514564"/>
            <a:ext cx="9531453" cy="839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5899" indent="-322950" lvl="1">
              <a:lnSpc>
                <a:spcPts val="6701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Delhi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Silver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dominates, with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Signature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 the second choice.</a:t>
            </a:r>
          </a:p>
          <a:p>
            <a:pPr algn="l" marL="645899" indent="-322950" lvl="1">
              <a:lnSpc>
                <a:spcPts val="6701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Gr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eater Mumbai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Silver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has the highest usage, followed by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Platinum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645899" indent="-322950" lvl="1">
              <a:lnSpc>
                <a:spcPts val="6701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Hyd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erabad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Platinum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Gold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are nearly equal in preference.</a:t>
            </a:r>
          </a:p>
          <a:p>
            <a:pPr algn="l" marL="645899" indent="-322950" lvl="1">
              <a:lnSpc>
                <a:spcPts val="6701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Jaipur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Signature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card is the top preference.</a:t>
            </a:r>
          </a:p>
          <a:p>
            <a:pPr algn="l" marL="645899" indent="-322950" lvl="1">
              <a:lnSpc>
                <a:spcPts val="6701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Kanpur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Signature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leads slightly over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Platinum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645899" indent="-322950" lvl="1">
              <a:lnSpc>
                <a:spcPts val="6701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Kolkata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Platinum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leads slightly over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silver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645899" indent="-322950" lvl="1">
              <a:lnSpc>
                <a:spcPts val="6701"/>
              </a:lnSpc>
              <a:buFont typeface="Arial"/>
              <a:buChar char="•"/>
            </a:pP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Lucknow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Signature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-US" b="true" sz="299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gold </a:t>
            </a:r>
            <a:r>
              <a:rPr lang="en-US" sz="299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are more used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2537" y="3374768"/>
            <a:ext cx="4140167" cy="1967611"/>
            <a:chOff x="0" y="0"/>
            <a:chExt cx="981373" cy="4663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81373" cy="466397"/>
            </a:xfrm>
            <a:custGeom>
              <a:avLst/>
              <a:gdLst/>
              <a:ahLst/>
              <a:cxnLst/>
              <a:rect r="r" b="b" t="t" l="l"/>
              <a:pathLst>
                <a:path h="466397" w="981373">
                  <a:moveTo>
                    <a:pt x="0" y="0"/>
                  </a:moveTo>
                  <a:lnTo>
                    <a:pt x="981373" y="0"/>
                  </a:lnTo>
                  <a:lnTo>
                    <a:pt x="981373" y="466397"/>
                  </a:lnTo>
                  <a:lnTo>
                    <a:pt x="0" y="466397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981373" cy="4568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67172" y="3285622"/>
            <a:ext cx="3919828" cy="2463273"/>
            <a:chOff x="0" y="0"/>
            <a:chExt cx="929144" cy="58388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9144" cy="583887"/>
            </a:xfrm>
            <a:custGeom>
              <a:avLst/>
              <a:gdLst/>
              <a:ahLst/>
              <a:cxnLst/>
              <a:rect r="r" b="b" t="t" l="l"/>
              <a:pathLst>
                <a:path h="583887" w="929144">
                  <a:moveTo>
                    <a:pt x="0" y="0"/>
                  </a:moveTo>
                  <a:lnTo>
                    <a:pt x="929144" y="0"/>
                  </a:lnTo>
                  <a:lnTo>
                    <a:pt x="929144" y="583887"/>
                  </a:lnTo>
                  <a:lnTo>
                    <a:pt x="0" y="583887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929144" cy="574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104754">
            <a:off x="3859594" y="4744861"/>
            <a:ext cx="1852321" cy="1790741"/>
          </a:xfrm>
          <a:custGeom>
            <a:avLst/>
            <a:gdLst/>
            <a:ahLst/>
            <a:cxnLst/>
            <a:rect r="r" b="b" t="t" l="l"/>
            <a:pathLst>
              <a:path h="1790741" w="1852321">
                <a:moveTo>
                  <a:pt x="0" y="0"/>
                </a:moveTo>
                <a:lnTo>
                  <a:pt x="1852321" y="0"/>
                </a:lnTo>
                <a:lnTo>
                  <a:pt x="1852321" y="1790741"/>
                </a:lnTo>
                <a:lnTo>
                  <a:pt x="0" y="1790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3322" y="3601645"/>
            <a:ext cx="3850308" cy="1502496"/>
          </a:xfrm>
          <a:custGeom>
            <a:avLst/>
            <a:gdLst/>
            <a:ahLst/>
            <a:cxnLst/>
            <a:rect r="r" b="b" t="t" l="l"/>
            <a:pathLst>
              <a:path h="1502496" w="3850308">
                <a:moveTo>
                  <a:pt x="0" y="0"/>
                </a:moveTo>
                <a:lnTo>
                  <a:pt x="3850308" y="0"/>
                </a:lnTo>
                <a:lnTo>
                  <a:pt x="3850308" y="1502497"/>
                </a:lnTo>
                <a:lnTo>
                  <a:pt x="0" y="1502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415" t="0" r="-4340" b="-94556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613749" y="3478300"/>
            <a:ext cx="3484134" cy="2052979"/>
          </a:xfrm>
          <a:custGeom>
            <a:avLst/>
            <a:gdLst/>
            <a:ahLst/>
            <a:cxnLst/>
            <a:rect r="r" b="b" t="t" l="l"/>
            <a:pathLst>
              <a:path h="2052979" w="3484134">
                <a:moveTo>
                  <a:pt x="0" y="0"/>
                </a:moveTo>
                <a:lnTo>
                  <a:pt x="3484134" y="0"/>
                </a:lnTo>
                <a:lnTo>
                  <a:pt x="3484134" y="2052979"/>
                </a:lnTo>
                <a:lnTo>
                  <a:pt x="0" y="20529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028" t="-213622" r="-175597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69569" y="6820634"/>
            <a:ext cx="5397602" cy="2379530"/>
            <a:chOff x="0" y="0"/>
            <a:chExt cx="1279432" cy="56403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9432" cy="564037"/>
            </a:xfrm>
            <a:custGeom>
              <a:avLst/>
              <a:gdLst/>
              <a:ahLst/>
              <a:cxnLst/>
              <a:rect r="r" b="b" t="t" l="l"/>
              <a:pathLst>
                <a:path h="564037" w="1279432">
                  <a:moveTo>
                    <a:pt x="0" y="0"/>
                  </a:moveTo>
                  <a:lnTo>
                    <a:pt x="1279432" y="0"/>
                  </a:lnTo>
                  <a:lnTo>
                    <a:pt x="1279432" y="564037"/>
                  </a:lnTo>
                  <a:lnTo>
                    <a:pt x="0" y="564037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9525"/>
              <a:ext cx="1279432" cy="554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178271" y="7007613"/>
            <a:ext cx="4980200" cy="2019331"/>
          </a:xfrm>
          <a:custGeom>
            <a:avLst/>
            <a:gdLst/>
            <a:ahLst/>
            <a:cxnLst/>
            <a:rect r="r" b="b" t="t" l="l"/>
            <a:pathLst>
              <a:path h="2019331" w="4980200">
                <a:moveTo>
                  <a:pt x="0" y="0"/>
                </a:moveTo>
                <a:lnTo>
                  <a:pt x="4980200" y="0"/>
                </a:lnTo>
                <a:lnTo>
                  <a:pt x="4980200" y="2019331"/>
                </a:lnTo>
                <a:lnTo>
                  <a:pt x="0" y="20193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5236" t="0" r="-18718" b="-139195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476669" y="6263244"/>
            <a:ext cx="3061243" cy="3137900"/>
            <a:chOff x="0" y="0"/>
            <a:chExt cx="725628" cy="74379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25628" cy="743799"/>
            </a:xfrm>
            <a:custGeom>
              <a:avLst/>
              <a:gdLst/>
              <a:ahLst/>
              <a:cxnLst/>
              <a:rect r="r" b="b" t="t" l="l"/>
              <a:pathLst>
                <a:path h="743799" w="725628">
                  <a:moveTo>
                    <a:pt x="0" y="0"/>
                  </a:moveTo>
                  <a:lnTo>
                    <a:pt x="725628" y="0"/>
                  </a:lnTo>
                  <a:lnTo>
                    <a:pt x="725628" y="743799"/>
                  </a:lnTo>
                  <a:lnTo>
                    <a:pt x="0" y="743799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9525"/>
              <a:ext cx="725628" cy="7342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7595815" y="6362176"/>
            <a:ext cx="2822951" cy="2925232"/>
          </a:xfrm>
          <a:custGeom>
            <a:avLst/>
            <a:gdLst/>
            <a:ahLst/>
            <a:cxnLst/>
            <a:rect r="r" b="b" t="t" l="l"/>
            <a:pathLst>
              <a:path h="2925232" w="2822951">
                <a:moveTo>
                  <a:pt x="0" y="0"/>
                </a:moveTo>
                <a:lnTo>
                  <a:pt x="2822951" y="0"/>
                </a:lnTo>
                <a:lnTo>
                  <a:pt x="2822951" y="2925232"/>
                </a:lnTo>
                <a:lnTo>
                  <a:pt x="0" y="2925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18/26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2537" y="2728231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Yearly transaction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2537" y="9409555"/>
            <a:ext cx="9334463" cy="3058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5087" indent="-297544" lvl="1">
              <a:lnSpc>
                <a:spcPts val="4878"/>
              </a:lnSpc>
              <a:buFont typeface="Arial"/>
              <a:buChar char="•"/>
            </a:pPr>
            <a:r>
              <a:rPr lang="en-US" b="true" sz="275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November </a:t>
            </a:r>
            <a:r>
              <a:rPr lang="en-US" sz="275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(Month 11) shows the </a:t>
            </a:r>
            <a:r>
              <a:rPr lang="en-US" b="true" sz="275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highest </a:t>
            </a:r>
            <a:r>
              <a:rPr lang="en-US" sz="275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transactions, indicating peak customer activity.</a:t>
            </a:r>
          </a:p>
          <a:p>
            <a:pPr algn="l" marL="595087" indent="-297544" lvl="1">
              <a:lnSpc>
                <a:spcPts val="4878"/>
              </a:lnSpc>
              <a:buFont typeface="Arial"/>
              <a:buChar char="•"/>
            </a:pPr>
            <a:r>
              <a:rPr lang="en-US" b="true" sz="275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March </a:t>
            </a:r>
            <a:r>
              <a:rPr lang="en-US" sz="275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(Month 3) and </a:t>
            </a:r>
            <a:r>
              <a:rPr lang="en-US" b="true" sz="2756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April </a:t>
            </a:r>
            <a:r>
              <a:rPr lang="en-US" sz="275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(Month 4) also record very high usage, showing strong first-quarter activity.</a:t>
            </a:r>
          </a:p>
          <a:p>
            <a:pPr algn="l">
              <a:lnSpc>
                <a:spcPts val="4878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07929" y="6263244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Monthly Transaction History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3104754">
            <a:off x="5441011" y="7530037"/>
            <a:ext cx="1852321" cy="1790741"/>
          </a:xfrm>
          <a:custGeom>
            <a:avLst/>
            <a:gdLst/>
            <a:ahLst/>
            <a:cxnLst/>
            <a:rect r="r" b="b" t="t" l="l"/>
            <a:pathLst>
              <a:path h="1790741" w="1852321">
                <a:moveTo>
                  <a:pt x="0" y="0"/>
                </a:moveTo>
                <a:lnTo>
                  <a:pt x="1852321" y="0"/>
                </a:lnTo>
                <a:lnTo>
                  <a:pt x="1852321" y="1790741"/>
                </a:lnTo>
                <a:lnTo>
                  <a:pt x="0" y="1790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19/26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7292" y="2547256"/>
            <a:ext cx="9930480" cy="89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4068" indent="-307034" lvl="1">
              <a:lnSpc>
                <a:spcPts val="5034"/>
              </a:lnSpc>
              <a:buFont typeface="Arial"/>
              <a:buChar char="•"/>
            </a:pP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May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(Month 5) and </a:t>
            </a: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June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(Month 6) show moderate transaction volume.</a:t>
            </a:r>
          </a:p>
          <a:p>
            <a:pPr algn="l" marL="614068" indent="-307034" lvl="1">
              <a:lnSpc>
                <a:spcPts val="5034"/>
              </a:lnSpc>
              <a:buFont typeface="Arial"/>
              <a:buChar char="•"/>
            </a:pP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August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(Month 8) and </a:t>
            </a: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September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(Month 9) show steady but lower activity.</a:t>
            </a:r>
          </a:p>
          <a:p>
            <a:pPr algn="l" marL="614068" indent="-307034" lvl="1">
              <a:lnSpc>
                <a:spcPts val="5034"/>
              </a:lnSpc>
              <a:buFont typeface="Arial"/>
              <a:buChar char="•"/>
            </a:pP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Overall trend: Year starts strong</a:t>
            </a: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(Mar–Apr)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, peaks in Nov, and </a:t>
            </a: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dips mid-year.</a:t>
            </a:r>
          </a:p>
          <a:p>
            <a:pPr algn="l" marL="614068" indent="-307034" lvl="1">
              <a:lnSpc>
                <a:spcPts val="5034"/>
              </a:lnSpc>
              <a:buFont typeface="Arial"/>
              <a:buChar char="•"/>
            </a:pP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2014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recorded the </a:t>
            </a: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highest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number of transactions (15,791), showing a major spike in customer activity.</a:t>
            </a:r>
          </a:p>
          <a:p>
            <a:pPr algn="l" marL="614068" indent="-307034" lvl="1">
              <a:lnSpc>
                <a:spcPts val="5034"/>
              </a:lnSpc>
              <a:buFont typeface="Arial"/>
              <a:buChar char="•"/>
            </a:pP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2015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shows a </a:t>
            </a: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moderate drop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with 6,334 transactions, indicating reduced engagement compared to 2014.</a:t>
            </a:r>
          </a:p>
          <a:p>
            <a:pPr algn="l" marL="614068" indent="-307034" lvl="1">
              <a:lnSpc>
                <a:spcPts val="5034"/>
              </a:lnSpc>
              <a:buFont typeface="Arial"/>
              <a:buChar char="•"/>
            </a:pP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2013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has the </a:t>
            </a:r>
            <a:r>
              <a:rPr lang="en-US" b="true" sz="2844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lowest </a:t>
            </a:r>
            <a:r>
              <a:rPr lang="en-US" sz="2844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transactions (3,927), showing that activity grew sharply after 2013.</a:t>
            </a:r>
          </a:p>
          <a:p>
            <a:pPr algn="l">
              <a:lnSpc>
                <a:spcPts val="5318"/>
              </a:lnSpc>
            </a:pPr>
          </a:p>
          <a:p>
            <a:pPr algn="l">
              <a:lnSpc>
                <a:spcPts val="503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02/26</a:t>
            </a:r>
          </a:p>
        </p:txBody>
      </p:sp>
      <p:sp>
        <p:nvSpPr>
          <p:cNvPr name="AutoShape 5" id="5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48525" y="2729096"/>
            <a:ext cx="6932949" cy="113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5"/>
              </a:lnSpc>
            </a:pPr>
            <a:r>
              <a:rPr lang="en-US" sz="7739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About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1018" y="4883198"/>
            <a:ext cx="7965942" cy="310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1"/>
              </a:lnSpc>
            </a:pP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dataset contains insights into a collection of credit card transactions made in India, offering a comprehensive look at the spending habits of Indians across the nation.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1018" y="8513854"/>
            <a:ext cx="8365982" cy="186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21"/>
              </a:lnSpc>
            </a:pP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number of columns is 6</a:t>
            </a:r>
          </a:p>
          <a:p>
            <a:pPr algn="l">
              <a:lnSpc>
                <a:spcPts val="4921"/>
              </a:lnSpc>
            </a:pP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number of rows is 26052</a:t>
            </a:r>
          </a:p>
          <a:p>
            <a:pPr algn="l">
              <a:lnSpc>
                <a:spcPts val="4921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591482" y="3860094"/>
            <a:ext cx="6247036" cy="192546"/>
          </a:xfrm>
          <a:custGeom>
            <a:avLst/>
            <a:gdLst/>
            <a:ahLst/>
            <a:cxnLst/>
            <a:rect r="r" b="b" t="t" l="l"/>
            <a:pathLst>
              <a:path h="192546" w="6247036">
                <a:moveTo>
                  <a:pt x="0" y="0"/>
                </a:moveTo>
                <a:lnTo>
                  <a:pt x="6247036" y="0"/>
                </a:lnTo>
                <a:lnTo>
                  <a:pt x="6247036" y="192546"/>
                </a:lnTo>
                <a:lnTo>
                  <a:pt x="0" y="1925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2537" y="3374768"/>
            <a:ext cx="5109760" cy="1486521"/>
            <a:chOff x="0" y="0"/>
            <a:chExt cx="1211202" cy="3523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1202" cy="352361"/>
            </a:xfrm>
            <a:custGeom>
              <a:avLst/>
              <a:gdLst/>
              <a:ahLst/>
              <a:cxnLst/>
              <a:rect r="r" b="b" t="t" l="l"/>
              <a:pathLst>
                <a:path h="352361" w="1211202">
                  <a:moveTo>
                    <a:pt x="0" y="0"/>
                  </a:moveTo>
                  <a:lnTo>
                    <a:pt x="1211202" y="0"/>
                  </a:lnTo>
                  <a:lnTo>
                    <a:pt x="1211202" y="352361"/>
                  </a:lnTo>
                  <a:lnTo>
                    <a:pt x="0" y="352361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211202" cy="342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68677" y="3285622"/>
            <a:ext cx="3417138" cy="3682054"/>
            <a:chOff x="0" y="0"/>
            <a:chExt cx="809988" cy="8727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9988" cy="872783"/>
            </a:xfrm>
            <a:custGeom>
              <a:avLst/>
              <a:gdLst/>
              <a:ahLst/>
              <a:cxnLst/>
              <a:rect r="r" b="b" t="t" l="l"/>
              <a:pathLst>
                <a:path h="872783" w="809988">
                  <a:moveTo>
                    <a:pt x="0" y="0"/>
                  </a:moveTo>
                  <a:lnTo>
                    <a:pt x="809988" y="0"/>
                  </a:lnTo>
                  <a:lnTo>
                    <a:pt x="809988" y="872783"/>
                  </a:lnTo>
                  <a:lnTo>
                    <a:pt x="0" y="872783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809988" cy="863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952068">
            <a:off x="4415381" y="4360149"/>
            <a:ext cx="1852321" cy="1790741"/>
          </a:xfrm>
          <a:custGeom>
            <a:avLst/>
            <a:gdLst/>
            <a:ahLst/>
            <a:cxnLst/>
            <a:rect r="r" b="b" t="t" l="l"/>
            <a:pathLst>
              <a:path h="1790741" w="1852321">
                <a:moveTo>
                  <a:pt x="0" y="0"/>
                </a:moveTo>
                <a:lnTo>
                  <a:pt x="1852321" y="0"/>
                </a:lnTo>
                <a:lnTo>
                  <a:pt x="1852321" y="1790741"/>
                </a:lnTo>
                <a:lnTo>
                  <a:pt x="0" y="17907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1273" y="3466597"/>
            <a:ext cx="4946344" cy="1315096"/>
          </a:xfrm>
          <a:custGeom>
            <a:avLst/>
            <a:gdLst/>
            <a:ahLst/>
            <a:cxnLst/>
            <a:rect r="r" b="b" t="t" l="l"/>
            <a:pathLst>
              <a:path h="1315096" w="4946344">
                <a:moveTo>
                  <a:pt x="0" y="0"/>
                </a:moveTo>
                <a:lnTo>
                  <a:pt x="4946344" y="0"/>
                </a:lnTo>
                <a:lnTo>
                  <a:pt x="4946344" y="1315095"/>
                </a:lnTo>
                <a:lnTo>
                  <a:pt x="0" y="13150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528" t="0" r="-2429" b="-17297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480003" y="3285622"/>
            <a:ext cx="3141256" cy="3583045"/>
          </a:xfrm>
          <a:custGeom>
            <a:avLst/>
            <a:gdLst/>
            <a:ahLst/>
            <a:cxnLst/>
            <a:rect r="r" b="b" t="t" l="l"/>
            <a:pathLst>
              <a:path h="3583045" w="3141256">
                <a:moveTo>
                  <a:pt x="0" y="0"/>
                </a:moveTo>
                <a:lnTo>
                  <a:pt x="3141256" y="0"/>
                </a:lnTo>
                <a:lnTo>
                  <a:pt x="3141256" y="3583045"/>
                </a:lnTo>
                <a:lnTo>
                  <a:pt x="0" y="35830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9480" r="-21857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8271" y="6712506"/>
            <a:ext cx="9689502" cy="624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7232" indent="-303616" lvl="1">
              <a:lnSpc>
                <a:spcPts val="4978"/>
              </a:lnSpc>
              <a:buAutoNum type="arabicPeriod" startAt="1"/>
            </a:pPr>
            <a:r>
              <a:rPr lang="en-US" b="true" sz="2812" i="true" u="sng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October is high for Bengaluru, Mumbai, Ahmedabad:</a:t>
            </a:r>
          </a:p>
          <a:p>
            <a:pPr algn="just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Navratri</a:t>
            </a:r>
          </a:p>
          <a:p>
            <a:pPr algn="just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Dussehra</a:t>
            </a:r>
          </a:p>
          <a:p>
            <a:pPr algn="just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Diwali shopping begins</a:t>
            </a:r>
          </a:p>
          <a:p>
            <a:pPr algn="just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Big Billion Days + Amazon Great Indian Festival</a:t>
            </a:r>
          </a:p>
          <a:p>
            <a:pPr algn="just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Wedding shopping season starts</a:t>
            </a:r>
          </a:p>
          <a:p>
            <a:pPr algn="l">
              <a:lnSpc>
                <a:spcPts val="4978"/>
              </a:lnSpc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naturally boosts food, entertainment, apparel, electronics, and travel spending, which is exactly what your dataset reflects.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20/26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2537" y="2728231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Major Cities and Their Busiest Months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3000" y="2345294"/>
            <a:ext cx="9724772" cy="11190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3"/>
              </a:lnSpc>
            </a:pPr>
            <a:r>
              <a:rPr lang="en-US" sz="2657" i="true" b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  2, .</a:t>
            </a:r>
            <a:r>
              <a:rPr lang="en-US" b="true" sz="2657" i="true" u="sng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Why November spikes: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Diwali (India’s biggest spending festival)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Post-diwali sales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Travel + gifting + gold purchase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Wedding season begins fully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Cities like Bengaluru, Mumbai, Delhi show strong November activity because: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online shopping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More restaurant/eating out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Family gatherings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High-value bills (appliances, electronics)</a:t>
            </a:r>
          </a:p>
          <a:p>
            <a:pPr algn="l">
              <a:lnSpc>
                <a:spcPts val="4703"/>
              </a:lnSpc>
            </a:pPr>
            <a:r>
              <a:rPr lang="en-US" sz="2657" i="true" b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   3. </a:t>
            </a:r>
            <a:r>
              <a:rPr lang="en-US" b="true" sz="2657" i="true" u="sng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Why December is high</a:t>
            </a:r>
            <a:r>
              <a:rPr lang="en-US" sz="2657" i="true" b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: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Christmas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New Year celebrations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Holiday travel season</a:t>
            </a:r>
          </a:p>
          <a:p>
            <a:pPr algn="l" marL="573721" indent="-286861" lvl="1">
              <a:lnSpc>
                <a:spcPts val="4703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Salary bonuses → higher discretionary spending</a:t>
            </a:r>
          </a:p>
          <a:p>
            <a:pPr algn="l">
              <a:lnSpc>
                <a:spcPts val="4703"/>
              </a:lnSpc>
            </a:pPr>
            <a:r>
              <a:rPr lang="en-US" sz="265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Cities with strong nightlife (Bengaluru, Mumbai) show spikes.</a:t>
            </a:r>
          </a:p>
          <a:p>
            <a:pPr algn="l">
              <a:lnSpc>
                <a:spcPts val="4703"/>
              </a:lnSpc>
            </a:pPr>
          </a:p>
          <a:p>
            <a:pPr algn="l">
              <a:lnSpc>
                <a:spcPts val="470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21/26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8271" y="3242089"/>
            <a:ext cx="9689502" cy="1001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b="true" sz="2812" i="true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4. </a:t>
            </a:r>
            <a:r>
              <a:rPr lang="en-US" b="true" sz="2812" i="true" u="sng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Why March is</a:t>
            </a:r>
            <a:r>
              <a:rPr lang="en-US" b="true" sz="2812" i="true" u="sng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high in Delhi, Ahmedabad: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inancial year-end → tax savings, bill clearances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Many people pay:</a:t>
            </a:r>
          </a:p>
          <a:p>
            <a:pPr algn="l" marL="1214463" indent="-404821" lvl="2">
              <a:lnSpc>
                <a:spcPts val="4978"/>
              </a:lnSpc>
              <a:buFont typeface="Arial"/>
              <a:buChar char="⚬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surance</a:t>
            </a:r>
          </a:p>
          <a:p>
            <a:pPr algn="l" marL="1214463" indent="-404821" lvl="2">
              <a:lnSpc>
                <a:spcPts val="4978"/>
              </a:lnSpc>
              <a:buFont typeface="Arial"/>
              <a:buChar char="⚬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Investments</a:t>
            </a:r>
          </a:p>
          <a:p>
            <a:pPr algn="l" marL="1214463" indent="-404821" lvl="2">
              <a:lnSpc>
                <a:spcPts val="4978"/>
              </a:lnSpc>
              <a:buFont typeface="Arial"/>
              <a:buChar char="⚬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Cred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 card bill clearance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Companies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do r</a:t>
            </a:r>
            <a:r>
              <a:rPr lang="en-US" sz="2812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US" sz="2812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mb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ursements → spending increases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Also: Holi (food + travel + shopping)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is not a festival peak, but a financial peak.</a:t>
            </a:r>
          </a:p>
          <a:p>
            <a:pPr algn="l">
              <a:lnSpc>
                <a:spcPts val="4978"/>
              </a:lnSpc>
            </a:pPr>
            <a:r>
              <a:rPr lang="en-US" sz="281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5,</a:t>
            </a:r>
            <a:r>
              <a:rPr lang="en-US" b="true" sz="2812" i="true" u="sng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Why Jan shows high activity in Ahmedabad: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New Year celebrations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Winter sales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Holiday return expenses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Wedding season continues</a:t>
            </a:r>
          </a:p>
          <a:p>
            <a:pPr algn="l">
              <a:lnSpc>
                <a:spcPts val="4978"/>
              </a:lnSpc>
            </a:pP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22/26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8271" y="3242089"/>
            <a:ext cx="9689502" cy="3730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2812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6.</a:t>
            </a:r>
            <a:r>
              <a:rPr lang="en-US" b="true" sz="2812" i="true" u="sng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Why Feb appears</a:t>
            </a:r>
            <a:r>
              <a:rPr lang="en-US" b="true" sz="2812" i="true" u="sng">
                <a:solidFill>
                  <a:srgbClr val="FFFFFF"/>
                </a:solidFill>
                <a:latin typeface="Raleway Bold Italics"/>
                <a:ea typeface="Raleway Bold Italics"/>
                <a:cs typeface="Raleway Bold Italics"/>
                <a:sym typeface="Raleway Bold Italics"/>
              </a:rPr>
              <a:t> in Mumbai: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alentine’s week (restaurants, ent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tainment)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inter wedding season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Big sales (end of sea</a:t>
            </a:r>
            <a:r>
              <a:rPr lang="en-US" sz="2812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n)</a:t>
            </a:r>
          </a:p>
          <a:p>
            <a:pPr algn="l" marL="607232" indent="-303616" lvl="1">
              <a:lnSpc>
                <a:spcPts val="4978"/>
              </a:lnSpc>
              <a:buFont typeface="Arial"/>
              <a:buChar char="•"/>
            </a:pP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</a:t>
            </a:r>
            <a:r>
              <a:rPr lang="en-US" sz="2812" u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ave</a:t>
            </a:r>
            <a:r>
              <a:rPr lang="en-US" sz="2812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 + gifts peak</a:t>
            </a:r>
          </a:p>
          <a:p>
            <a:pPr algn="l">
              <a:lnSpc>
                <a:spcPts val="497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23/26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6868863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Bold"/>
                <a:ea typeface="Raleway Bold"/>
                <a:cs typeface="Raleway Bold"/>
                <a:sym typeface="Raleway Bold"/>
              </a:rPr>
              <a:t>Overall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8271" y="7377666"/>
            <a:ext cx="9689502" cy="4358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2812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Credit</a:t>
            </a:r>
            <a:r>
              <a:rPr lang="en-US" b="true" sz="2812" u="non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card usage in India peaks</a:t>
            </a:r>
            <a:r>
              <a:rPr lang="en-US" b="true" sz="2812" u="non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predominantly during major festiv</a:t>
            </a:r>
            <a:r>
              <a:rPr lang="en-US" sz="2812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 months (Oct–Dec) and financial-year cycles (March). October and November’s spike aligns directly with Diwali, Dussehra, Navratri, and mega e-comm</a:t>
            </a:r>
            <a:r>
              <a:rPr lang="en-US" sz="2812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erce s</a:t>
            </a:r>
            <a:r>
              <a:rPr lang="en-US" sz="2812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ales, while December reflects hol</a:t>
            </a:r>
            <a:r>
              <a:rPr lang="en-US" sz="2812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iday travel and New Year spending. March peaks due to tax planning, bill payments, and Holi-r</a:t>
            </a:r>
            <a:r>
              <a:rPr lang="en-US" b="true" sz="2812" u="non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</a:t>
            </a:r>
            <a:r>
              <a:rPr lang="en-US" sz="2812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lated expenses.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82033" y="2578966"/>
            <a:ext cx="4572000" cy="140918"/>
          </a:xfrm>
          <a:custGeom>
            <a:avLst/>
            <a:gdLst/>
            <a:ahLst/>
            <a:cxnLst/>
            <a:rect r="r" b="b" t="t" l="l"/>
            <a:pathLst>
              <a:path h="140918" w="4572000">
                <a:moveTo>
                  <a:pt x="0" y="0"/>
                </a:moveTo>
                <a:lnTo>
                  <a:pt x="4572000" y="0"/>
                </a:lnTo>
                <a:lnTo>
                  <a:pt x="4572000" y="140918"/>
                </a:lnTo>
                <a:lnTo>
                  <a:pt x="0" y="140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8422" y="2897870"/>
            <a:ext cx="9667747" cy="871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3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 achieve maximum engagement, plan your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offers, discounts, and campaigns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for the months of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October, November, December, and January.</a:t>
            </a:r>
          </a:p>
          <a:p>
            <a:pPr algn="l" marL="647705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March 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shows a strong spike due to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tax-saving, bill settlements, and Holi spending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Banks and retailers should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push financial products, EMI options, and investment-linked offers 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during this month.</a:t>
            </a:r>
          </a:p>
          <a:p>
            <a:pPr algn="l" marL="647705" indent="-323852" lvl="1">
              <a:lnSpc>
                <a:spcPts val="399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Premium 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card promotions (Platinum/Signature) will perform best in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Bengaluru, Mumbai, Ahmedabad, and Delhi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.</a:t>
            </a:r>
          </a:p>
          <a:p>
            <a:pPr algn="l" marL="647705" indent="-323852" lvl="1">
              <a:lnSpc>
                <a:spcPts val="3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Push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Silver 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mass campaigns</a:t>
            </a:r>
          </a:p>
          <a:p>
            <a:pPr algn="l" marL="647705" indent="-323852" lvl="1">
              <a:lnSpc>
                <a:spcPts val="399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Push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Platinum 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during festivals &amp; travel season</a:t>
            </a:r>
          </a:p>
          <a:p>
            <a:pPr algn="l" marL="647705" indent="-323852" lvl="1">
              <a:lnSpc>
                <a:spcPts val="399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Females 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contribute to 52.5% of all transactions, with higher total spend.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Silver and Signature car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d-based campaigns can be targeted more towards female customers.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53964" y="11751138"/>
            <a:ext cx="7837003" cy="444303"/>
          </a:xfrm>
          <a:custGeom>
            <a:avLst/>
            <a:gdLst/>
            <a:ahLst/>
            <a:cxnLst/>
            <a:rect r="r" b="b" t="t" l="l"/>
            <a:pathLst>
              <a:path h="444303" w="7837003">
                <a:moveTo>
                  <a:pt x="0" y="0"/>
                </a:moveTo>
                <a:lnTo>
                  <a:pt x="7837003" y="0"/>
                </a:lnTo>
                <a:lnTo>
                  <a:pt x="7837003" y="444303"/>
                </a:lnTo>
                <a:lnTo>
                  <a:pt x="0" y="44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24/26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4515" y="1208124"/>
            <a:ext cx="6247036" cy="137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Advices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82033" y="2578966"/>
            <a:ext cx="4572000" cy="140918"/>
          </a:xfrm>
          <a:custGeom>
            <a:avLst/>
            <a:gdLst/>
            <a:ahLst/>
            <a:cxnLst/>
            <a:rect r="r" b="b" t="t" l="l"/>
            <a:pathLst>
              <a:path h="140918" w="4572000">
                <a:moveTo>
                  <a:pt x="0" y="0"/>
                </a:moveTo>
                <a:lnTo>
                  <a:pt x="4572000" y="0"/>
                </a:lnTo>
                <a:lnTo>
                  <a:pt x="4572000" y="140918"/>
                </a:lnTo>
                <a:lnTo>
                  <a:pt x="0" y="140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3000" y="2770295"/>
            <a:ext cx="9667747" cy="6063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5" indent="-323852" lvl="1">
              <a:lnSpc>
                <a:spcPts val="48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Each city has predictable spending months. Use this data for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localized campaigns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  <a:p>
            <a:pPr algn="l" marL="647705" indent="-323852" lvl="1">
              <a:lnSpc>
                <a:spcPts val="483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Travel 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spending is comparatively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low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Offering travel cashback, lounge access, or air miles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in off-peak months can improve card usage.</a:t>
            </a:r>
          </a:p>
          <a:p>
            <a:pPr algn="l" marL="647705" indent="-323852" lvl="1">
              <a:lnSpc>
                <a:spcPts val="4830"/>
              </a:lnSpc>
              <a:buFont typeface="Arial"/>
              <a:buChar char="•"/>
            </a:pP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Understanding seasonal 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&amp; </a:t>
            </a:r>
            <a:r>
              <a:rPr lang="en-US" b="true" sz="30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festival</a:t>
            </a:r>
            <a:r>
              <a:rPr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-driven patterns helps in Optimizing offers,Improving customer retention,Increasing spending per card ,Enhancing credit risk decisions</a:t>
            </a:r>
          </a:p>
          <a:p>
            <a:pPr algn="l">
              <a:lnSpc>
                <a:spcPts val="483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753964" y="11751138"/>
            <a:ext cx="7837003" cy="444303"/>
          </a:xfrm>
          <a:custGeom>
            <a:avLst/>
            <a:gdLst/>
            <a:ahLst/>
            <a:cxnLst/>
            <a:rect r="r" b="b" t="t" l="l"/>
            <a:pathLst>
              <a:path h="444303" w="7837003">
                <a:moveTo>
                  <a:pt x="0" y="0"/>
                </a:moveTo>
                <a:lnTo>
                  <a:pt x="7837003" y="0"/>
                </a:lnTo>
                <a:lnTo>
                  <a:pt x="7837003" y="444303"/>
                </a:lnTo>
                <a:lnTo>
                  <a:pt x="0" y="44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25/26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4515" y="1208124"/>
            <a:ext cx="6247036" cy="1370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Advices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57" t="0" r="-74307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62942" y="9616688"/>
            <a:ext cx="4572000" cy="2294313"/>
          </a:xfrm>
          <a:custGeom>
            <a:avLst/>
            <a:gdLst/>
            <a:ahLst/>
            <a:cxnLst/>
            <a:rect r="r" b="b" t="t" l="l"/>
            <a:pathLst>
              <a:path h="2294313" w="4572000">
                <a:moveTo>
                  <a:pt x="0" y="0"/>
                </a:moveTo>
                <a:lnTo>
                  <a:pt x="4572000" y="0"/>
                </a:lnTo>
                <a:lnTo>
                  <a:pt x="4572000" y="2294313"/>
                </a:lnTo>
                <a:lnTo>
                  <a:pt x="0" y="22943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35033" y="11012595"/>
            <a:ext cx="1055818" cy="898405"/>
          </a:xfrm>
          <a:custGeom>
            <a:avLst/>
            <a:gdLst/>
            <a:ahLst/>
            <a:cxnLst/>
            <a:rect r="r" b="b" t="t" l="l"/>
            <a:pathLst>
              <a:path h="898405" w="1055818">
                <a:moveTo>
                  <a:pt x="0" y="0"/>
                </a:moveTo>
                <a:lnTo>
                  <a:pt x="1055818" y="0"/>
                </a:lnTo>
                <a:lnTo>
                  <a:pt x="1055818" y="898406"/>
                </a:lnTo>
                <a:lnTo>
                  <a:pt x="0" y="8984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26/26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9849" y="3099720"/>
            <a:ext cx="9290302" cy="447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12"/>
              </a:lnSpc>
            </a:pPr>
            <a:r>
              <a:rPr lang="en-US" sz="5232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Thank you for viewing my analysis!</a:t>
            </a:r>
          </a:p>
          <a:p>
            <a:pPr algn="ctr">
              <a:lnSpc>
                <a:spcPts val="5912"/>
              </a:lnSpc>
            </a:pPr>
            <a:r>
              <a:rPr lang="en-US" sz="5232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If you found this insightful, do connect or drop your feedback — always happy to learn and improve.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43087" y="8013511"/>
            <a:ext cx="5624703" cy="186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1"/>
              </a:lnSpc>
            </a:pP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Share this with someone who is ready to turn raw data to insights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22443" y="4295500"/>
            <a:ext cx="4572000" cy="140918"/>
          </a:xfrm>
          <a:custGeom>
            <a:avLst/>
            <a:gdLst/>
            <a:ahLst/>
            <a:cxnLst/>
            <a:rect r="r" b="b" t="t" l="l"/>
            <a:pathLst>
              <a:path h="140918" w="4572000">
                <a:moveTo>
                  <a:pt x="0" y="0"/>
                </a:moveTo>
                <a:lnTo>
                  <a:pt x="4572000" y="0"/>
                </a:lnTo>
                <a:lnTo>
                  <a:pt x="4572000" y="140918"/>
                </a:lnTo>
                <a:lnTo>
                  <a:pt x="0" y="1409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43000" y="5119808"/>
            <a:ext cx="9535655" cy="6196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1" indent="-399416" lvl="1">
              <a:lnSpc>
                <a:spcPts val="4921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City</a:t>
            </a: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city in which the transaction took place.</a:t>
            </a:r>
          </a:p>
          <a:p>
            <a:pPr algn="l" marL="798831" indent="-399416" lvl="1">
              <a:lnSpc>
                <a:spcPts val="4921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Date</a:t>
            </a: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date of the transaction. </a:t>
            </a:r>
          </a:p>
          <a:p>
            <a:pPr algn="l" marL="798831" indent="-399416" lvl="1">
              <a:lnSpc>
                <a:spcPts val="4921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Card Type</a:t>
            </a: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type of credit card used for the transaction.</a:t>
            </a:r>
          </a:p>
          <a:p>
            <a:pPr algn="l" marL="798831" indent="-399416" lvl="1">
              <a:lnSpc>
                <a:spcPts val="4921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Exp Type</a:t>
            </a: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type of expense associated with the transaction.</a:t>
            </a:r>
          </a:p>
          <a:p>
            <a:pPr algn="l" marL="798831" indent="-399416" lvl="1">
              <a:lnSpc>
                <a:spcPts val="4921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Gender</a:t>
            </a: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gender of the cardholder. </a:t>
            </a:r>
          </a:p>
          <a:p>
            <a:pPr algn="l" marL="798831" indent="-399416" lvl="1">
              <a:lnSpc>
                <a:spcPts val="4921"/>
              </a:lnSpc>
              <a:buFont typeface="Arial"/>
              <a:buChar char="•"/>
            </a:pPr>
            <a:r>
              <a:rPr lang="en-US" b="true" sz="370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Amount</a:t>
            </a:r>
            <a:r>
              <a:rPr lang="en-US" sz="3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: The amount of the transaction. </a:t>
            </a:r>
          </a:p>
          <a:p>
            <a:pPr algn="l">
              <a:lnSpc>
                <a:spcPts val="492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03/26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76572" y="1730187"/>
            <a:ext cx="7663741" cy="270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 Overview of Columns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61751" y="4196961"/>
            <a:ext cx="6229800" cy="192014"/>
          </a:xfrm>
          <a:custGeom>
            <a:avLst/>
            <a:gdLst/>
            <a:ahLst/>
            <a:cxnLst/>
            <a:rect r="r" b="b" t="t" l="l"/>
            <a:pathLst>
              <a:path h="192014" w="6229800">
                <a:moveTo>
                  <a:pt x="0" y="0"/>
                </a:moveTo>
                <a:lnTo>
                  <a:pt x="6229800" y="0"/>
                </a:lnTo>
                <a:lnTo>
                  <a:pt x="6229800" y="192014"/>
                </a:lnTo>
                <a:lnTo>
                  <a:pt x="0" y="192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3883" y="4294459"/>
            <a:ext cx="9144000" cy="8101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usage of different types cards 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Cities with Highest Card Usage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Spending Patterns by City 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Most Popular Card Type 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Highest Revenue-Generating Card.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Gender-wise Spending Behavior.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High-Value Transactions.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Most Common Expense Type.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City × Card Type Combination.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Card Type × Gender Combination.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Spending Distribution..</a:t>
            </a:r>
          </a:p>
          <a:p>
            <a:pPr algn="l" marL="777242" indent="-388621" lvl="1">
              <a:lnSpc>
                <a:spcPts val="5328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Opportunities &amp; 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04/26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8147" y="1564966"/>
            <a:ext cx="8247889" cy="270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Agenda for This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55192" y="4063840"/>
            <a:ext cx="4480721" cy="1161923"/>
            <a:chOff x="0" y="0"/>
            <a:chExt cx="1062097" cy="2754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62097" cy="275419"/>
            </a:xfrm>
            <a:custGeom>
              <a:avLst/>
              <a:gdLst/>
              <a:ahLst/>
              <a:cxnLst/>
              <a:rect r="r" b="b" t="t" l="l"/>
              <a:pathLst>
                <a:path h="275419" w="1062097">
                  <a:moveTo>
                    <a:pt x="0" y="0"/>
                  </a:moveTo>
                  <a:lnTo>
                    <a:pt x="1062097" y="0"/>
                  </a:lnTo>
                  <a:lnTo>
                    <a:pt x="1062097" y="275419"/>
                  </a:lnTo>
                  <a:lnTo>
                    <a:pt x="0" y="275419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62097" cy="265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050402" y="4185060"/>
            <a:ext cx="4242067" cy="930980"/>
          </a:xfrm>
          <a:custGeom>
            <a:avLst/>
            <a:gdLst/>
            <a:ahLst/>
            <a:cxnLst/>
            <a:rect r="r" b="b" t="t" l="l"/>
            <a:pathLst>
              <a:path h="930980" w="4242067">
                <a:moveTo>
                  <a:pt x="0" y="0"/>
                </a:moveTo>
                <a:lnTo>
                  <a:pt x="4242067" y="0"/>
                </a:lnTo>
                <a:lnTo>
                  <a:pt x="4242067" y="930980"/>
                </a:lnTo>
                <a:lnTo>
                  <a:pt x="0" y="930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034" t="0" r="-175496" b="-37319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30822">
            <a:off x="5740924" y="5647544"/>
            <a:ext cx="1950705" cy="1885854"/>
          </a:xfrm>
          <a:custGeom>
            <a:avLst/>
            <a:gdLst/>
            <a:ahLst/>
            <a:cxnLst/>
            <a:rect r="r" b="b" t="t" l="l"/>
            <a:pathLst>
              <a:path h="1885854" w="1950705">
                <a:moveTo>
                  <a:pt x="0" y="0"/>
                </a:moveTo>
                <a:lnTo>
                  <a:pt x="1950705" y="0"/>
                </a:lnTo>
                <a:lnTo>
                  <a:pt x="1950705" y="1885854"/>
                </a:lnTo>
                <a:lnTo>
                  <a:pt x="0" y="18858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55153" y="7780200"/>
            <a:ext cx="8499020" cy="3640733"/>
            <a:chOff x="0" y="0"/>
            <a:chExt cx="2014582" cy="8629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4582" cy="862988"/>
            </a:xfrm>
            <a:custGeom>
              <a:avLst/>
              <a:gdLst/>
              <a:ahLst/>
              <a:cxnLst/>
              <a:rect r="r" b="b" t="t" l="l"/>
              <a:pathLst>
                <a:path h="862988" w="2014582">
                  <a:moveTo>
                    <a:pt x="0" y="0"/>
                  </a:moveTo>
                  <a:lnTo>
                    <a:pt x="2014582" y="0"/>
                  </a:lnTo>
                  <a:lnTo>
                    <a:pt x="2014582" y="862988"/>
                  </a:lnTo>
                  <a:lnTo>
                    <a:pt x="0" y="862988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"/>
              <a:ext cx="2014582" cy="853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66192" y="7955179"/>
            <a:ext cx="7983053" cy="3257752"/>
          </a:xfrm>
          <a:custGeom>
            <a:avLst/>
            <a:gdLst/>
            <a:ahLst/>
            <a:cxnLst/>
            <a:rect r="r" b="b" t="t" l="l"/>
            <a:pathLst>
              <a:path h="3257752" w="7983053">
                <a:moveTo>
                  <a:pt x="0" y="0"/>
                </a:moveTo>
                <a:lnTo>
                  <a:pt x="7983052" y="0"/>
                </a:lnTo>
                <a:lnTo>
                  <a:pt x="7983052" y="3257751"/>
                </a:lnTo>
                <a:lnTo>
                  <a:pt x="0" y="32577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05/26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1140" y="811865"/>
            <a:ext cx="7188104" cy="270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Data Cleansing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81908" y="3578186"/>
            <a:ext cx="2905200" cy="5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765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Data loading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4823" y="7153275"/>
            <a:ext cx="3331518" cy="558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1"/>
              </a:lnSpc>
            </a:pPr>
            <a:r>
              <a:rPr lang="en-US" sz="3744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Result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29468">
            <a:off x="5542669" y="4485367"/>
            <a:ext cx="1950705" cy="1885854"/>
          </a:xfrm>
          <a:custGeom>
            <a:avLst/>
            <a:gdLst/>
            <a:ahLst/>
            <a:cxnLst/>
            <a:rect r="r" b="b" t="t" l="l"/>
            <a:pathLst>
              <a:path h="1885854" w="1950705">
                <a:moveTo>
                  <a:pt x="0" y="0"/>
                </a:moveTo>
                <a:lnTo>
                  <a:pt x="1950705" y="0"/>
                </a:lnTo>
                <a:lnTo>
                  <a:pt x="1950705" y="1885854"/>
                </a:lnTo>
                <a:lnTo>
                  <a:pt x="0" y="188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5316" y="4180698"/>
            <a:ext cx="4937081" cy="1938574"/>
            <a:chOff x="0" y="0"/>
            <a:chExt cx="1170271" cy="4595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0271" cy="459514"/>
            </a:xfrm>
            <a:custGeom>
              <a:avLst/>
              <a:gdLst/>
              <a:ahLst/>
              <a:cxnLst/>
              <a:rect r="r" b="b" t="t" l="l"/>
              <a:pathLst>
                <a:path h="459514" w="1170271">
                  <a:moveTo>
                    <a:pt x="0" y="0"/>
                  </a:moveTo>
                  <a:lnTo>
                    <a:pt x="1170271" y="0"/>
                  </a:lnTo>
                  <a:lnTo>
                    <a:pt x="1170271" y="459514"/>
                  </a:lnTo>
                  <a:lnTo>
                    <a:pt x="0" y="459514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1170271" cy="449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16146" y="6474469"/>
            <a:ext cx="7057133" cy="865665"/>
            <a:chOff x="0" y="0"/>
            <a:chExt cx="1672802" cy="2051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72802" cy="205195"/>
            </a:xfrm>
            <a:custGeom>
              <a:avLst/>
              <a:gdLst/>
              <a:ahLst/>
              <a:cxnLst/>
              <a:rect r="r" b="b" t="t" l="l"/>
              <a:pathLst>
                <a:path h="205195" w="1672802">
                  <a:moveTo>
                    <a:pt x="0" y="0"/>
                  </a:moveTo>
                  <a:lnTo>
                    <a:pt x="1672802" y="0"/>
                  </a:lnTo>
                  <a:lnTo>
                    <a:pt x="1672802" y="205195"/>
                  </a:lnTo>
                  <a:lnTo>
                    <a:pt x="0" y="205195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672802" cy="1956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3000" y="4297555"/>
            <a:ext cx="4701713" cy="1704859"/>
          </a:xfrm>
          <a:custGeom>
            <a:avLst/>
            <a:gdLst/>
            <a:ahLst/>
            <a:cxnLst/>
            <a:rect r="r" b="b" t="t" l="l"/>
            <a:pathLst>
              <a:path h="1704859" w="4701713">
                <a:moveTo>
                  <a:pt x="0" y="0"/>
                </a:moveTo>
                <a:lnTo>
                  <a:pt x="4701713" y="0"/>
                </a:lnTo>
                <a:lnTo>
                  <a:pt x="4701713" y="1704859"/>
                </a:lnTo>
                <a:lnTo>
                  <a:pt x="0" y="1704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72" r="0" b="-3380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26177" y="6613891"/>
            <a:ext cx="6837072" cy="586820"/>
          </a:xfrm>
          <a:custGeom>
            <a:avLst/>
            <a:gdLst/>
            <a:ahLst/>
            <a:cxnLst/>
            <a:rect r="r" b="b" t="t" l="l"/>
            <a:pathLst>
              <a:path h="586820" w="6837072">
                <a:moveTo>
                  <a:pt x="0" y="0"/>
                </a:moveTo>
                <a:lnTo>
                  <a:pt x="6837071" y="0"/>
                </a:lnTo>
                <a:lnTo>
                  <a:pt x="6837071" y="586820"/>
                </a:lnTo>
                <a:lnTo>
                  <a:pt x="0" y="586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76085" r="-52991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06/26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1140" y="610868"/>
            <a:ext cx="7188104" cy="270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Data Cleansing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5316" y="3442371"/>
            <a:ext cx="8405092" cy="5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765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Identifying Any Missing Values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2767" y="7334061"/>
            <a:ext cx="7506477" cy="45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0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There is </a:t>
            </a:r>
            <a:r>
              <a:rPr lang="en-US" sz="306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 null </a:t>
            </a:r>
            <a:r>
              <a:rPr lang="en-US" sz="30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values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12454" y="3222696"/>
            <a:ext cx="4572000" cy="140918"/>
          </a:xfrm>
          <a:custGeom>
            <a:avLst/>
            <a:gdLst/>
            <a:ahLst/>
            <a:cxnLst/>
            <a:rect r="r" b="b" t="t" l="l"/>
            <a:pathLst>
              <a:path h="140918" w="4572000">
                <a:moveTo>
                  <a:pt x="0" y="0"/>
                </a:moveTo>
                <a:lnTo>
                  <a:pt x="4572000" y="0"/>
                </a:lnTo>
                <a:lnTo>
                  <a:pt x="4572000" y="140918"/>
                </a:lnTo>
                <a:lnTo>
                  <a:pt x="0" y="1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025316" y="8564264"/>
            <a:ext cx="4151794" cy="2332180"/>
            <a:chOff x="0" y="0"/>
            <a:chExt cx="984129" cy="55281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84129" cy="552813"/>
            </a:xfrm>
            <a:custGeom>
              <a:avLst/>
              <a:gdLst/>
              <a:ahLst/>
              <a:cxnLst/>
              <a:rect r="r" b="b" t="t" l="l"/>
              <a:pathLst>
                <a:path h="552813" w="984129">
                  <a:moveTo>
                    <a:pt x="0" y="0"/>
                  </a:moveTo>
                  <a:lnTo>
                    <a:pt x="984129" y="0"/>
                  </a:lnTo>
                  <a:lnTo>
                    <a:pt x="984129" y="552813"/>
                  </a:lnTo>
                  <a:lnTo>
                    <a:pt x="0" y="552813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984129" cy="543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143000" y="8681981"/>
            <a:ext cx="3861566" cy="2096747"/>
          </a:xfrm>
          <a:custGeom>
            <a:avLst/>
            <a:gdLst/>
            <a:ahLst/>
            <a:cxnLst/>
            <a:rect r="r" b="b" t="t" l="l"/>
            <a:pathLst>
              <a:path h="2096747" w="3861566">
                <a:moveTo>
                  <a:pt x="0" y="0"/>
                </a:moveTo>
                <a:lnTo>
                  <a:pt x="3861566" y="0"/>
                </a:lnTo>
                <a:lnTo>
                  <a:pt x="3861566" y="2096747"/>
                </a:lnTo>
                <a:lnTo>
                  <a:pt x="0" y="20967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6415" b="-21383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4923495">
            <a:off x="4606535" y="8680368"/>
            <a:ext cx="2301348" cy="2224840"/>
          </a:xfrm>
          <a:custGeom>
            <a:avLst/>
            <a:gdLst/>
            <a:ahLst/>
            <a:cxnLst/>
            <a:rect r="r" b="b" t="t" l="l"/>
            <a:pathLst>
              <a:path h="2224840" w="2301348">
                <a:moveTo>
                  <a:pt x="0" y="0"/>
                </a:moveTo>
                <a:lnTo>
                  <a:pt x="2301348" y="0"/>
                </a:lnTo>
                <a:lnTo>
                  <a:pt x="2301348" y="2224841"/>
                </a:lnTo>
                <a:lnTo>
                  <a:pt x="0" y="22248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316146" y="10845403"/>
            <a:ext cx="8834729" cy="980313"/>
            <a:chOff x="0" y="0"/>
            <a:chExt cx="2094158" cy="23237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94158" cy="232370"/>
            </a:xfrm>
            <a:custGeom>
              <a:avLst/>
              <a:gdLst/>
              <a:ahLst/>
              <a:cxnLst/>
              <a:rect r="r" b="b" t="t" l="l"/>
              <a:pathLst>
                <a:path h="232370" w="2094158">
                  <a:moveTo>
                    <a:pt x="0" y="0"/>
                  </a:moveTo>
                  <a:lnTo>
                    <a:pt x="2094158" y="0"/>
                  </a:lnTo>
                  <a:lnTo>
                    <a:pt x="2094158" y="232370"/>
                  </a:lnTo>
                  <a:lnTo>
                    <a:pt x="0" y="232370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9525"/>
              <a:ext cx="2094158" cy="222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426177" y="10963119"/>
            <a:ext cx="8590635" cy="722875"/>
          </a:xfrm>
          <a:custGeom>
            <a:avLst/>
            <a:gdLst/>
            <a:ahLst/>
            <a:cxnLst/>
            <a:rect r="r" b="b" t="t" l="l"/>
            <a:pathLst>
              <a:path h="722875" w="8590635">
                <a:moveTo>
                  <a:pt x="0" y="0"/>
                </a:moveTo>
                <a:lnTo>
                  <a:pt x="8590635" y="0"/>
                </a:lnTo>
                <a:lnTo>
                  <a:pt x="8590635" y="722876"/>
                </a:lnTo>
                <a:lnTo>
                  <a:pt x="0" y="722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64629" r="0" b="-23863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42767" y="7921534"/>
            <a:ext cx="8405092" cy="5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765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Identifying Duplicate Values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3000" y="11819345"/>
            <a:ext cx="7506477" cy="455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7"/>
              </a:lnSpc>
            </a:pPr>
            <a:r>
              <a:rPr lang="en-US" sz="30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There are </a:t>
            </a:r>
            <a:r>
              <a:rPr lang="en-US" sz="306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no duplicate </a:t>
            </a:r>
            <a:r>
              <a:rPr lang="en-US" sz="306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values.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1075" y="3118638"/>
            <a:ext cx="5821725" cy="869905"/>
            <a:chOff x="0" y="0"/>
            <a:chExt cx="1379964" cy="206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9965" cy="206200"/>
            </a:xfrm>
            <a:custGeom>
              <a:avLst/>
              <a:gdLst/>
              <a:ahLst/>
              <a:cxnLst/>
              <a:rect r="r" b="b" t="t" l="l"/>
              <a:pathLst>
                <a:path h="206200" w="1379965">
                  <a:moveTo>
                    <a:pt x="0" y="0"/>
                  </a:moveTo>
                  <a:lnTo>
                    <a:pt x="1379965" y="0"/>
                  </a:lnTo>
                  <a:lnTo>
                    <a:pt x="1379965" y="206200"/>
                  </a:lnTo>
                  <a:lnTo>
                    <a:pt x="0" y="206200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379964" cy="196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3510771">
            <a:off x="6569072" y="2689428"/>
            <a:ext cx="1532780" cy="1481824"/>
          </a:xfrm>
          <a:custGeom>
            <a:avLst/>
            <a:gdLst/>
            <a:ahLst/>
            <a:cxnLst/>
            <a:rect r="r" b="b" t="t" l="l"/>
            <a:pathLst>
              <a:path h="1481824" w="1532780">
                <a:moveTo>
                  <a:pt x="0" y="0"/>
                </a:moveTo>
                <a:lnTo>
                  <a:pt x="1532780" y="0"/>
                </a:lnTo>
                <a:lnTo>
                  <a:pt x="1532780" y="1481824"/>
                </a:lnTo>
                <a:lnTo>
                  <a:pt x="0" y="148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803085" y="3731162"/>
            <a:ext cx="4122500" cy="1010112"/>
            <a:chOff x="0" y="0"/>
            <a:chExt cx="977185" cy="2394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7185" cy="239434"/>
            </a:xfrm>
            <a:custGeom>
              <a:avLst/>
              <a:gdLst/>
              <a:ahLst/>
              <a:cxnLst/>
              <a:rect r="r" b="b" t="t" l="l"/>
              <a:pathLst>
                <a:path h="239434" w="977185">
                  <a:moveTo>
                    <a:pt x="0" y="0"/>
                  </a:moveTo>
                  <a:lnTo>
                    <a:pt x="977185" y="0"/>
                  </a:lnTo>
                  <a:lnTo>
                    <a:pt x="977185" y="239434"/>
                  </a:lnTo>
                  <a:lnTo>
                    <a:pt x="0" y="239434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977185" cy="229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28719" y="3242822"/>
            <a:ext cx="5537837" cy="631446"/>
          </a:xfrm>
          <a:custGeom>
            <a:avLst/>
            <a:gdLst/>
            <a:ahLst/>
            <a:cxnLst/>
            <a:rect r="r" b="b" t="t" l="l"/>
            <a:pathLst>
              <a:path h="631446" w="5537837">
                <a:moveTo>
                  <a:pt x="0" y="0"/>
                </a:moveTo>
                <a:lnTo>
                  <a:pt x="5537837" y="0"/>
                </a:lnTo>
                <a:lnTo>
                  <a:pt x="5537837" y="631446"/>
                </a:lnTo>
                <a:lnTo>
                  <a:pt x="0" y="6314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121" t="-201243" r="-105798" b="-51998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53273" y="3850285"/>
            <a:ext cx="3822125" cy="771867"/>
          </a:xfrm>
          <a:custGeom>
            <a:avLst/>
            <a:gdLst/>
            <a:ahLst/>
            <a:cxnLst/>
            <a:rect r="r" b="b" t="t" l="l"/>
            <a:pathLst>
              <a:path h="771867" w="3822125">
                <a:moveTo>
                  <a:pt x="0" y="0"/>
                </a:moveTo>
                <a:lnTo>
                  <a:pt x="3822124" y="0"/>
                </a:lnTo>
                <a:lnTo>
                  <a:pt x="3822124" y="771867"/>
                </a:lnTo>
                <a:lnTo>
                  <a:pt x="0" y="7718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091492" r="-519608" b="-132973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06065" y="6524060"/>
            <a:ext cx="3924420" cy="1949515"/>
            <a:chOff x="0" y="0"/>
            <a:chExt cx="930233" cy="46210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30233" cy="462107"/>
            </a:xfrm>
            <a:custGeom>
              <a:avLst/>
              <a:gdLst/>
              <a:ahLst/>
              <a:cxnLst/>
              <a:rect r="r" b="b" t="t" l="l"/>
              <a:pathLst>
                <a:path h="462107" w="930233">
                  <a:moveTo>
                    <a:pt x="0" y="0"/>
                  </a:moveTo>
                  <a:lnTo>
                    <a:pt x="930233" y="0"/>
                  </a:lnTo>
                  <a:lnTo>
                    <a:pt x="930233" y="462107"/>
                  </a:lnTo>
                  <a:lnTo>
                    <a:pt x="0" y="462107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930233" cy="452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85904" y="6639286"/>
            <a:ext cx="3737839" cy="1734504"/>
          </a:xfrm>
          <a:custGeom>
            <a:avLst/>
            <a:gdLst/>
            <a:ahLst/>
            <a:cxnLst/>
            <a:rect r="r" b="b" t="t" l="l"/>
            <a:pathLst>
              <a:path h="1734504" w="3737839">
                <a:moveTo>
                  <a:pt x="0" y="0"/>
                </a:moveTo>
                <a:lnTo>
                  <a:pt x="3737839" y="0"/>
                </a:lnTo>
                <a:lnTo>
                  <a:pt x="3737839" y="1734504"/>
                </a:lnTo>
                <a:lnTo>
                  <a:pt x="0" y="1734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6529" b="-100705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563686" y="7648287"/>
            <a:ext cx="5817529" cy="1744121"/>
            <a:chOff x="0" y="0"/>
            <a:chExt cx="1378970" cy="41342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78970" cy="413421"/>
            </a:xfrm>
            <a:custGeom>
              <a:avLst/>
              <a:gdLst/>
              <a:ahLst/>
              <a:cxnLst/>
              <a:rect r="r" b="b" t="t" l="l"/>
              <a:pathLst>
                <a:path h="413421" w="1378970">
                  <a:moveTo>
                    <a:pt x="0" y="0"/>
                  </a:moveTo>
                  <a:lnTo>
                    <a:pt x="1378970" y="0"/>
                  </a:lnTo>
                  <a:lnTo>
                    <a:pt x="1378970" y="413421"/>
                  </a:lnTo>
                  <a:lnTo>
                    <a:pt x="0" y="413421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378970" cy="4038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4269090">
            <a:off x="4774408" y="6468631"/>
            <a:ext cx="1578557" cy="1526078"/>
          </a:xfrm>
          <a:custGeom>
            <a:avLst/>
            <a:gdLst/>
            <a:ahLst/>
            <a:cxnLst/>
            <a:rect r="r" b="b" t="t" l="l"/>
            <a:pathLst>
              <a:path h="1526078" w="1578557">
                <a:moveTo>
                  <a:pt x="0" y="0"/>
                </a:moveTo>
                <a:lnTo>
                  <a:pt x="1578557" y="0"/>
                </a:lnTo>
                <a:lnTo>
                  <a:pt x="1578557" y="1526078"/>
                </a:lnTo>
                <a:lnTo>
                  <a:pt x="0" y="1526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715000" y="7771691"/>
            <a:ext cx="5530863" cy="1497312"/>
          </a:xfrm>
          <a:custGeom>
            <a:avLst/>
            <a:gdLst/>
            <a:ahLst/>
            <a:cxnLst/>
            <a:rect r="r" b="b" t="t" l="l"/>
            <a:pathLst>
              <a:path h="1497312" w="5530863">
                <a:moveTo>
                  <a:pt x="0" y="0"/>
                </a:moveTo>
                <a:lnTo>
                  <a:pt x="5530863" y="0"/>
                </a:lnTo>
                <a:lnTo>
                  <a:pt x="5530863" y="1497312"/>
                </a:lnTo>
                <a:lnTo>
                  <a:pt x="0" y="14973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30734" r="-95779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07/26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1075" y="2561287"/>
            <a:ext cx="8405092" cy="5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765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Total number of transaction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2975" y="4160018"/>
            <a:ext cx="9163061" cy="44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1"/>
              </a:lnSpc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transactions is </a:t>
            </a:r>
            <a:r>
              <a:rPr lang="en-US" sz="3028" b="true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26052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6065" y="5681213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Types of Cards and Average Expenditure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6931" y="9629438"/>
            <a:ext cx="10040841" cy="2343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199" indent="-318600" lvl="1">
              <a:lnSpc>
                <a:spcPts val="4663"/>
              </a:lnSpc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usage rate is higher for silver cards, with an average expenditure of </a:t>
            </a:r>
            <a:r>
              <a:rPr lang="en-US" b="true" sz="29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1,56,376 </a:t>
            </a:r>
            <a:r>
              <a:rPr lang="en-US" sz="295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rupees. </a:t>
            </a:r>
          </a:p>
          <a:p>
            <a:pPr algn="l" marL="637199" indent="-318600" lvl="1">
              <a:lnSpc>
                <a:spcPts val="4663"/>
              </a:lnSpc>
              <a:buFont typeface="Arial"/>
              <a:buChar char="•"/>
            </a:pPr>
            <a:r>
              <a:rPr lang="en-US" sz="295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However, on average, users of </a:t>
            </a:r>
            <a:r>
              <a:rPr lang="en-US" b="true" sz="295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platinum</a:t>
            </a:r>
            <a:r>
              <a:rPr lang="en-US" sz="295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cards spend the most.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1075" y="3118638"/>
            <a:ext cx="5621187" cy="851675"/>
            <a:chOff x="0" y="0"/>
            <a:chExt cx="1332429" cy="2018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2430" cy="201878"/>
            </a:xfrm>
            <a:custGeom>
              <a:avLst/>
              <a:gdLst/>
              <a:ahLst/>
              <a:cxnLst/>
              <a:rect r="r" b="b" t="t" l="l"/>
              <a:pathLst>
                <a:path h="201878" w="1332430">
                  <a:moveTo>
                    <a:pt x="0" y="0"/>
                  </a:moveTo>
                  <a:lnTo>
                    <a:pt x="1332430" y="0"/>
                  </a:lnTo>
                  <a:lnTo>
                    <a:pt x="1332430" y="201878"/>
                  </a:lnTo>
                  <a:lnTo>
                    <a:pt x="0" y="201878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332429" cy="192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3510771">
            <a:off x="6569072" y="2689428"/>
            <a:ext cx="1532780" cy="1481824"/>
          </a:xfrm>
          <a:custGeom>
            <a:avLst/>
            <a:gdLst/>
            <a:ahLst/>
            <a:cxnLst/>
            <a:rect r="r" b="b" t="t" l="l"/>
            <a:pathLst>
              <a:path h="1481824" w="1532780">
                <a:moveTo>
                  <a:pt x="0" y="0"/>
                </a:moveTo>
                <a:lnTo>
                  <a:pt x="1532780" y="0"/>
                </a:lnTo>
                <a:lnTo>
                  <a:pt x="1532780" y="1481824"/>
                </a:lnTo>
                <a:lnTo>
                  <a:pt x="0" y="148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587330" y="3686693"/>
            <a:ext cx="2872951" cy="1247112"/>
            <a:chOff x="0" y="0"/>
            <a:chExt cx="680996" cy="29561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0996" cy="295612"/>
            </a:xfrm>
            <a:custGeom>
              <a:avLst/>
              <a:gdLst/>
              <a:ahLst/>
              <a:cxnLst/>
              <a:rect r="r" b="b" t="t" l="l"/>
              <a:pathLst>
                <a:path h="295612" w="680996">
                  <a:moveTo>
                    <a:pt x="0" y="0"/>
                  </a:moveTo>
                  <a:lnTo>
                    <a:pt x="680996" y="0"/>
                  </a:lnTo>
                  <a:lnTo>
                    <a:pt x="680996" y="295612"/>
                  </a:lnTo>
                  <a:lnTo>
                    <a:pt x="0" y="295612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680996" cy="286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85904" y="6524060"/>
            <a:ext cx="3844581" cy="1826364"/>
            <a:chOff x="0" y="0"/>
            <a:chExt cx="911308" cy="43291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1308" cy="432916"/>
            </a:xfrm>
            <a:custGeom>
              <a:avLst/>
              <a:gdLst/>
              <a:ahLst/>
              <a:cxnLst/>
              <a:rect r="r" b="b" t="t" l="l"/>
              <a:pathLst>
                <a:path h="432916" w="911308">
                  <a:moveTo>
                    <a:pt x="0" y="0"/>
                  </a:moveTo>
                  <a:lnTo>
                    <a:pt x="911308" y="0"/>
                  </a:lnTo>
                  <a:lnTo>
                    <a:pt x="911308" y="432916"/>
                  </a:lnTo>
                  <a:lnTo>
                    <a:pt x="0" y="432916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911308" cy="4233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25472" y="5972030"/>
            <a:ext cx="4564419" cy="3542885"/>
            <a:chOff x="0" y="0"/>
            <a:chExt cx="1081936" cy="8397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1936" cy="839795"/>
            </a:xfrm>
            <a:custGeom>
              <a:avLst/>
              <a:gdLst/>
              <a:ahLst/>
              <a:cxnLst/>
              <a:rect r="r" b="b" t="t" l="l"/>
              <a:pathLst>
                <a:path h="839795" w="1081936">
                  <a:moveTo>
                    <a:pt x="0" y="0"/>
                  </a:moveTo>
                  <a:lnTo>
                    <a:pt x="1081936" y="0"/>
                  </a:lnTo>
                  <a:lnTo>
                    <a:pt x="1081936" y="839795"/>
                  </a:lnTo>
                  <a:lnTo>
                    <a:pt x="0" y="839795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1081936" cy="83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4269090">
            <a:off x="3894342" y="6380711"/>
            <a:ext cx="1578557" cy="1526078"/>
          </a:xfrm>
          <a:custGeom>
            <a:avLst/>
            <a:gdLst/>
            <a:ahLst/>
            <a:cxnLst/>
            <a:rect r="r" b="b" t="t" l="l"/>
            <a:pathLst>
              <a:path h="1526078" w="1578557">
                <a:moveTo>
                  <a:pt x="0" y="0"/>
                </a:moveTo>
                <a:lnTo>
                  <a:pt x="1578557" y="0"/>
                </a:lnTo>
                <a:lnTo>
                  <a:pt x="1578557" y="1526078"/>
                </a:lnTo>
                <a:lnTo>
                  <a:pt x="0" y="1526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88124" y="3278255"/>
            <a:ext cx="5390030" cy="550672"/>
          </a:xfrm>
          <a:custGeom>
            <a:avLst/>
            <a:gdLst/>
            <a:ahLst/>
            <a:cxnLst/>
            <a:rect r="r" b="b" t="t" l="l"/>
            <a:pathLst>
              <a:path h="550672" w="5390030">
                <a:moveTo>
                  <a:pt x="0" y="0"/>
                </a:moveTo>
                <a:lnTo>
                  <a:pt x="5390031" y="0"/>
                </a:lnTo>
                <a:lnTo>
                  <a:pt x="5390031" y="550672"/>
                </a:lnTo>
                <a:lnTo>
                  <a:pt x="0" y="5506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897" t="0" r="-62409" b="-818014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12975" y="4160018"/>
            <a:ext cx="9163061" cy="44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1"/>
              </a:lnSpc>
            </a:pPr>
            <a:r>
              <a:rPr lang="en-US" sz="302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Number of cities 986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760611" y="3828927"/>
            <a:ext cx="2526389" cy="962645"/>
          </a:xfrm>
          <a:custGeom>
            <a:avLst/>
            <a:gdLst/>
            <a:ahLst/>
            <a:cxnLst/>
            <a:rect r="r" b="b" t="t" l="l"/>
            <a:pathLst>
              <a:path h="962645" w="2526389">
                <a:moveTo>
                  <a:pt x="0" y="0"/>
                </a:moveTo>
                <a:lnTo>
                  <a:pt x="2526389" y="0"/>
                </a:lnTo>
                <a:lnTo>
                  <a:pt x="2526389" y="962644"/>
                </a:lnTo>
                <a:lnTo>
                  <a:pt x="0" y="9626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021" t="-624339" r="-508119" b="-14004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54706" y="6693130"/>
            <a:ext cx="3576762" cy="1532007"/>
          </a:xfrm>
          <a:custGeom>
            <a:avLst/>
            <a:gdLst/>
            <a:ahLst/>
            <a:cxnLst/>
            <a:rect r="r" b="b" t="t" l="l"/>
            <a:pathLst>
              <a:path h="1532007" w="3576762">
                <a:moveTo>
                  <a:pt x="0" y="0"/>
                </a:moveTo>
                <a:lnTo>
                  <a:pt x="3576762" y="0"/>
                </a:lnTo>
                <a:lnTo>
                  <a:pt x="3576762" y="1532007"/>
                </a:lnTo>
                <a:lnTo>
                  <a:pt x="0" y="1532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151" t="0" r="-8236" b="-111551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390191" y="6103163"/>
            <a:ext cx="4234982" cy="3267315"/>
          </a:xfrm>
          <a:custGeom>
            <a:avLst/>
            <a:gdLst/>
            <a:ahLst/>
            <a:cxnLst/>
            <a:rect r="r" b="b" t="t" l="l"/>
            <a:pathLst>
              <a:path h="3267315" w="4234982">
                <a:moveTo>
                  <a:pt x="0" y="0"/>
                </a:moveTo>
                <a:lnTo>
                  <a:pt x="4234982" y="0"/>
                </a:lnTo>
                <a:lnTo>
                  <a:pt x="4234982" y="3267316"/>
                </a:lnTo>
                <a:lnTo>
                  <a:pt x="0" y="3267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44897" r="-14477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08/26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1075" y="2561287"/>
            <a:ext cx="8405092" cy="5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765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Total Count of Cities in Our Dataset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5904" y="5295755"/>
            <a:ext cx="10219520" cy="55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Cities and Their Number of Transactions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51038" y="9630022"/>
            <a:ext cx="10302447" cy="301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01" indent="-326901" lvl="1">
              <a:lnSpc>
                <a:spcPts val="3421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our data 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4 Tier-1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cities and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6 Tier-2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cities are present</a:t>
            </a:r>
          </a:p>
          <a:p>
            <a:pPr algn="l" marL="653801" indent="-326901" lvl="1">
              <a:lnSpc>
                <a:spcPts val="3421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Tier-1 cities are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Bengaluru, Greater Mumbai, Ahmedabad, Delhi</a:t>
            </a:r>
          </a:p>
          <a:p>
            <a:pPr algn="l" marL="653801" indent="-326901" lvl="1">
              <a:lnSpc>
                <a:spcPts val="3421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Total Tier-2 cities are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Hyderabad ,Chennai ,Kolkata, Kanpur, Lucknow ,Jaipur</a:t>
            </a:r>
          </a:p>
          <a:p>
            <a:pPr algn="l">
              <a:lnSpc>
                <a:spcPts val="3421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430000" cy="14287500"/>
          </a:xfrm>
          <a:custGeom>
            <a:avLst/>
            <a:gdLst/>
            <a:ahLst/>
            <a:cxnLst/>
            <a:rect r="r" b="b" t="t" l="l"/>
            <a:pathLst>
              <a:path h="14287500" w="11430000">
                <a:moveTo>
                  <a:pt x="0" y="0"/>
                </a:moveTo>
                <a:lnTo>
                  <a:pt x="11430000" y="0"/>
                </a:lnTo>
                <a:lnTo>
                  <a:pt x="11430000" y="14287500"/>
                </a:lnTo>
                <a:lnTo>
                  <a:pt x="0" y="14287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808" t="0" r="-4380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143000" y="12434876"/>
            <a:ext cx="91440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76036" y="12957330"/>
            <a:ext cx="421847" cy="520215"/>
          </a:xfrm>
          <a:custGeom>
            <a:avLst/>
            <a:gdLst/>
            <a:ahLst/>
            <a:cxnLst/>
            <a:rect r="r" b="b" t="t" l="l"/>
            <a:pathLst>
              <a:path h="520215" w="421847">
                <a:moveTo>
                  <a:pt x="0" y="0"/>
                </a:moveTo>
                <a:lnTo>
                  <a:pt x="421847" y="0"/>
                </a:lnTo>
                <a:lnTo>
                  <a:pt x="421847" y="520215"/>
                </a:lnTo>
                <a:lnTo>
                  <a:pt x="0" y="5202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1917" y="3118638"/>
            <a:ext cx="4421712" cy="2125338"/>
            <a:chOff x="0" y="0"/>
            <a:chExt cx="1048110" cy="5037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8110" cy="503784"/>
            </a:xfrm>
            <a:custGeom>
              <a:avLst/>
              <a:gdLst/>
              <a:ahLst/>
              <a:cxnLst/>
              <a:rect r="r" b="b" t="t" l="l"/>
              <a:pathLst>
                <a:path h="503784" w="1048110">
                  <a:moveTo>
                    <a:pt x="0" y="0"/>
                  </a:moveTo>
                  <a:lnTo>
                    <a:pt x="1048110" y="0"/>
                  </a:lnTo>
                  <a:lnTo>
                    <a:pt x="1048110" y="503784"/>
                  </a:lnTo>
                  <a:lnTo>
                    <a:pt x="0" y="503784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48110" cy="494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3510771">
            <a:off x="4430110" y="3076233"/>
            <a:ext cx="1759812" cy="1701307"/>
          </a:xfrm>
          <a:custGeom>
            <a:avLst/>
            <a:gdLst/>
            <a:ahLst/>
            <a:cxnLst/>
            <a:rect r="r" b="b" t="t" l="l"/>
            <a:pathLst>
              <a:path h="1701307" w="1759812">
                <a:moveTo>
                  <a:pt x="0" y="0"/>
                </a:moveTo>
                <a:lnTo>
                  <a:pt x="1759811" y="0"/>
                </a:lnTo>
                <a:lnTo>
                  <a:pt x="1759811" y="1701307"/>
                </a:lnTo>
                <a:lnTo>
                  <a:pt x="0" y="1701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534735" y="3580447"/>
            <a:ext cx="4352907" cy="1418336"/>
            <a:chOff x="0" y="0"/>
            <a:chExt cx="1031800" cy="3361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1800" cy="336198"/>
            </a:xfrm>
            <a:custGeom>
              <a:avLst/>
              <a:gdLst/>
              <a:ahLst/>
              <a:cxnLst/>
              <a:rect r="r" b="b" t="t" l="l"/>
              <a:pathLst>
                <a:path h="336198" w="1031800">
                  <a:moveTo>
                    <a:pt x="0" y="0"/>
                  </a:moveTo>
                  <a:lnTo>
                    <a:pt x="1031800" y="0"/>
                  </a:lnTo>
                  <a:lnTo>
                    <a:pt x="1031800" y="336198"/>
                  </a:lnTo>
                  <a:lnTo>
                    <a:pt x="0" y="336198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1031800" cy="3266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78271" y="2203681"/>
            <a:ext cx="5893525" cy="181650"/>
          </a:xfrm>
          <a:custGeom>
            <a:avLst/>
            <a:gdLst/>
            <a:ahLst/>
            <a:cxnLst/>
            <a:rect r="r" b="b" t="t" l="l"/>
            <a:pathLst>
              <a:path h="181650" w="5893525">
                <a:moveTo>
                  <a:pt x="0" y="0"/>
                </a:moveTo>
                <a:lnTo>
                  <a:pt x="5893525" y="0"/>
                </a:lnTo>
                <a:lnTo>
                  <a:pt x="5893525" y="181650"/>
                </a:lnTo>
                <a:lnTo>
                  <a:pt x="0" y="181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39039" y="8896991"/>
            <a:ext cx="3844581" cy="1638972"/>
            <a:chOff x="0" y="0"/>
            <a:chExt cx="911308" cy="3884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1308" cy="388497"/>
            </a:xfrm>
            <a:custGeom>
              <a:avLst/>
              <a:gdLst/>
              <a:ahLst/>
              <a:cxnLst/>
              <a:rect r="r" b="b" t="t" l="l"/>
              <a:pathLst>
                <a:path h="388497" w="911308">
                  <a:moveTo>
                    <a:pt x="0" y="0"/>
                  </a:moveTo>
                  <a:lnTo>
                    <a:pt x="911308" y="0"/>
                  </a:lnTo>
                  <a:lnTo>
                    <a:pt x="911308" y="388497"/>
                  </a:lnTo>
                  <a:lnTo>
                    <a:pt x="0" y="388497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911308" cy="378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913630" y="9135918"/>
            <a:ext cx="6026437" cy="2471074"/>
            <a:chOff x="0" y="0"/>
            <a:chExt cx="1428489" cy="5857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28489" cy="585736"/>
            </a:xfrm>
            <a:custGeom>
              <a:avLst/>
              <a:gdLst/>
              <a:ahLst/>
              <a:cxnLst/>
              <a:rect r="r" b="b" t="t" l="l"/>
              <a:pathLst>
                <a:path h="585736" w="1428489">
                  <a:moveTo>
                    <a:pt x="0" y="0"/>
                  </a:moveTo>
                  <a:lnTo>
                    <a:pt x="1428489" y="0"/>
                  </a:lnTo>
                  <a:lnTo>
                    <a:pt x="1428489" y="585736"/>
                  </a:lnTo>
                  <a:lnTo>
                    <a:pt x="0" y="585736"/>
                  </a:lnTo>
                  <a:close/>
                </a:path>
              </a:pathLst>
            </a:custGeom>
            <a:solidFill>
              <a:srgbClr val="FF914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1428489" cy="576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4269090">
            <a:off x="2668509" y="10158155"/>
            <a:ext cx="1578557" cy="1526078"/>
          </a:xfrm>
          <a:custGeom>
            <a:avLst/>
            <a:gdLst/>
            <a:ahLst/>
            <a:cxnLst/>
            <a:rect r="r" b="b" t="t" l="l"/>
            <a:pathLst>
              <a:path h="1526078" w="1578557">
                <a:moveTo>
                  <a:pt x="0" y="0"/>
                </a:moveTo>
                <a:lnTo>
                  <a:pt x="1578557" y="0"/>
                </a:lnTo>
                <a:lnTo>
                  <a:pt x="1578557" y="1526078"/>
                </a:lnTo>
                <a:lnTo>
                  <a:pt x="0" y="1526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37620" y="3280563"/>
            <a:ext cx="4046001" cy="1840972"/>
          </a:xfrm>
          <a:custGeom>
            <a:avLst/>
            <a:gdLst/>
            <a:ahLst/>
            <a:cxnLst/>
            <a:rect r="r" b="b" t="t" l="l"/>
            <a:pathLst>
              <a:path h="1840972" w="4046001">
                <a:moveTo>
                  <a:pt x="0" y="0"/>
                </a:moveTo>
                <a:lnTo>
                  <a:pt x="4046001" y="0"/>
                </a:lnTo>
                <a:lnTo>
                  <a:pt x="4046001" y="1840972"/>
                </a:lnTo>
                <a:lnTo>
                  <a:pt x="0" y="18409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64158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671955" y="3719644"/>
            <a:ext cx="4117937" cy="1129538"/>
          </a:xfrm>
          <a:custGeom>
            <a:avLst/>
            <a:gdLst/>
            <a:ahLst/>
            <a:cxnLst/>
            <a:rect r="r" b="b" t="t" l="l"/>
            <a:pathLst>
              <a:path h="1129538" w="4117937">
                <a:moveTo>
                  <a:pt x="0" y="0"/>
                </a:moveTo>
                <a:lnTo>
                  <a:pt x="4117936" y="0"/>
                </a:lnTo>
                <a:lnTo>
                  <a:pt x="4117936" y="1129538"/>
                </a:lnTo>
                <a:lnTo>
                  <a:pt x="0" y="11295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25197" r="-92867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084119" y="9297843"/>
            <a:ext cx="5735799" cy="2195162"/>
          </a:xfrm>
          <a:custGeom>
            <a:avLst/>
            <a:gdLst/>
            <a:ahLst/>
            <a:cxnLst/>
            <a:rect r="r" b="b" t="t" l="l"/>
            <a:pathLst>
              <a:path h="2195162" w="5735799">
                <a:moveTo>
                  <a:pt x="0" y="0"/>
                </a:moveTo>
                <a:lnTo>
                  <a:pt x="5735799" y="0"/>
                </a:lnTo>
                <a:lnTo>
                  <a:pt x="5735799" y="2195162"/>
                </a:lnTo>
                <a:lnTo>
                  <a:pt x="0" y="21951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55" t="-61577" r="-54496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52537" y="9004134"/>
            <a:ext cx="3617586" cy="1424686"/>
          </a:xfrm>
          <a:custGeom>
            <a:avLst/>
            <a:gdLst/>
            <a:ahLst/>
            <a:cxnLst/>
            <a:rect r="r" b="b" t="t" l="l"/>
            <a:pathLst>
              <a:path h="1424686" w="3617586">
                <a:moveTo>
                  <a:pt x="0" y="0"/>
                </a:moveTo>
                <a:lnTo>
                  <a:pt x="3617586" y="0"/>
                </a:lnTo>
                <a:lnTo>
                  <a:pt x="3617586" y="1424687"/>
                </a:lnTo>
                <a:lnTo>
                  <a:pt x="0" y="142468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37620" y="5259089"/>
            <a:ext cx="9163061" cy="265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3800" indent="-326900" lvl="1">
              <a:lnSpc>
                <a:spcPts val="4239"/>
              </a:lnSpc>
              <a:buFont typeface="Arial"/>
              <a:buChar char="•"/>
            </a:pP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Females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account for over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52.5%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of total transactions, whereas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males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make up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47.5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%.</a:t>
            </a:r>
          </a:p>
          <a:p>
            <a:pPr algn="l" marL="653800" indent="-326900" lvl="1">
              <a:lnSpc>
                <a:spcPts val="4239"/>
              </a:lnSpc>
              <a:buFont typeface="Arial"/>
              <a:buChar char="•"/>
            </a:pP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The total amount spent by females is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1,61,206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rupees, while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males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have spent </a:t>
            </a:r>
            <a:r>
              <a:rPr lang="en-US" b="true" sz="3028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1,51,109 </a:t>
            </a:r>
            <a:r>
              <a:rPr lang="en-US" sz="30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rupees.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9578" y="834727"/>
            <a:ext cx="7188104" cy="13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sz="9345" b="true">
                <a:solidFill>
                  <a:srgbClr val="FF914D"/>
                </a:solidFill>
                <a:latin typeface="Raleway Ultra-Bold"/>
                <a:ea typeface="Raleway Ultra-Bold"/>
                <a:cs typeface="Raleway Ultra-Bold"/>
                <a:sym typeface="Raleway Ultra-Bold"/>
              </a:rPr>
              <a:t>Analysis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671331" y="1152525"/>
            <a:ext cx="2196441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Read More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671331" y="1504917"/>
            <a:ext cx="2196441" cy="36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Page 09/26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07066" y="12966855"/>
            <a:ext cx="2568970" cy="3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2468" b="true">
                <a:solidFill>
                  <a:srgbClr val="FFFFFF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Save This Post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81075" y="2561287"/>
            <a:ext cx="8405092" cy="5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</a:pPr>
            <a:r>
              <a:rPr lang="en-US" sz="3765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Gender Distribution Analysis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2537" y="7829185"/>
            <a:ext cx="10219520" cy="1090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0"/>
              </a:lnSpc>
            </a:pPr>
            <a:r>
              <a:rPr lang="en-US" sz="3770" b="true">
                <a:solidFill>
                  <a:srgbClr val="FF914D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Top 10 cities with the largest transaction volume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DAG5O1U8IPY</dc:identifier>
  <dcterms:modified xsi:type="dcterms:W3CDTF">2011-08-01T06:04:30Z</dcterms:modified>
  <cp:revision>1</cp:revision>
  <dc:title>Black and Orange Professional Turn Ideas Into Impact LinkedIn Carousel</dc:title>
</cp:coreProperties>
</file>